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F7RpZPsDXstpLZiLCVIZXivBN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e5ae6391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e5ae6391c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ge5ae6391c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2e973147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e2e9731475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e2e973147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2e973147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e2e9731475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0" name="Google Shape;290;ge2e9731475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8" name="Google Shape;29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2" name="Google Shape;46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e5ae6391c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e5ae6391cb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ge5ae6391cb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2e973147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9" name="Google Shape;529;ge2e9731475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ge2e9731475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e5ae6391c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ge5ae6391cb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ge5ae6391cb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it-IT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transition spd="med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 spd="med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" descr="Immagine che contiene acqua, natura, esterni, lag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 b="10000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02" name="Google Shape;102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4">
              <a:alphaModFix amt="27000"/>
            </a:blip>
            <a:tile tx="0" ty="-254000" sx="92000" sy="89000" flip="xy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1112520" y="2152955"/>
            <a:ext cx="9966960" cy="2552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endParaRPr sz="5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984504" y="1955749"/>
            <a:ext cx="10222992" cy="80683"/>
          </a:xfrm>
          <a:prstGeom prst="rect">
            <a:avLst/>
          </a:prstGeom>
          <a:blipFill rotWithShape="1">
            <a:blip r:embed="rId5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984504" y="4808342"/>
            <a:ext cx="10222992" cy="80683"/>
          </a:xfrm>
          <a:prstGeom prst="rect">
            <a:avLst/>
          </a:prstGeom>
          <a:blipFill rotWithShape="1">
            <a:blip r:embed="rId5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916663" y="1989300"/>
            <a:ext cx="10358700" cy="28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7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SinGAN</a:t>
            </a:r>
            <a:r>
              <a:rPr lang="it-IT" sz="5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5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5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a Generative Model from a Single Natural Image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5ae6391cb_0_0"/>
          <p:cNvSpPr txBox="1">
            <a:spLocks noGrp="1"/>
          </p:cNvSpPr>
          <p:nvPr>
            <p:ph type="ctrTitle" idx="4294967295"/>
          </p:nvPr>
        </p:nvSpPr>
        <p:spPr>
          <a:xfrm>
            <a:off x="0" y="0"/>
            <a:ext cx="3457500" cy="68580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-IT" sz="4600" b="1" dirty="0" err="1"/>
              <a:t>Changes</a:t>
            </a:r>
            <a:r>
              <a:rPr lang="it-IT" sz="4600" b="1" dirty="0"/>
              <a:t> to the </a:t>
            </a:r>
            <a:r>
              <a:rPr lang="it-IT" sz="4600" b="1" dirty="0" err="1"/>
              <a:t>original</a:t>
            </a:r>
            <a:r>
              <a:rPr lang="it-IT" sz="4600" b="1" dirty="0"/>
              <a:t> network</a:t>
            </a:r>
            <a:endParaRPr dirty="0"/>
          </a:p>
        </p:txBody>
      </p:sp>
      <p:pic>
        <p:nvPicPr>
          <p:cNvPr id="273" name="Google Shape;273;ge5ae6391c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451" y="561500"/>
            <a:ext cx="3578699" cy="148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e5ae6391c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6450" y="5074375"/>
            <a:ext cx="3714877" cy="14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e5ae6391c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6450" y="2751225"/>
            <a:ext cx="3602742" cy="14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e5ae6391cb_0_0"/>
          <p:cNvSpPr txBox="1"/>
          <p:nvPr/>
        </p:nvSpPr>
        <p:spPr>
          <a:xfrm>
            <a:off x="7728225" y="74875"/>
            <a:ext cx="3897300" cy="49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00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it-IT" sz="2300" dirty="0">
                <a:solidFill>
                  <a:schemeClr val="dk1"/>
                </a:solidFill>
              </a:rPr>
              <a:t>ReLU</a:t>
            </a: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12600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it-IT" sz="2300" dirty="0" err="1">
                <a:solidFill>
                  <a:schemeClr val="dk1"/>
                </a:solidFill>
              </a:rPr>
              <a:t>Exponential</a:t>
            </a:r>
            <a:r>
              <a:rPr lang="it-IT" sz="2300" dirty="0">
                <a:solidFill>
                  <a:schemeClr val="dk1"/>
                </a:solidFill>
              </a:rPr>
              <a:t> ReLU</a:t>
            </a: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dk1"/>
              </a:solidFill>
            </a:endParaRPr>
          </a:p>
          <a:p>
            <a:pPr marL="126000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it-IT" sz="2300" dirty="0" err="1">
                <a:solidFill>
                  <a:schemeClr val="dk1"/>
                </a:solidFill>
              </a:rPr>
              <a:t>Leaky</a:t>
            </a:r>
            <a:r>
              <a:rPr lang="it-IT" sz="2300" dirty="0">
                <a:solidFill>
                  <a:schemeClr val="dk1"/>
                </a:solidFill>
              </a:rPr>
              <a:t> ReLU</a:t>
            </a:r>
            <a:endParaRPr dirty="0"/>
          </a:p>
        </p:txBody>
      </p:sp>
      <p:sp>
        <p:nvSpPr>
          <p:cNvPr id="277" name="Google Shape;277;ge5ae6391cb_0_0"/>
          <p:cNvSpPr txBox="1"/>
          <p:nvPr/>
        </p:nvSpPr>
        <p:spPr>
          <a:xfrm>
            <a:off x="3397968" y="4452107"/>
            <a:ext cx="4368000" cy="60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Char char="➢"/>
            </a:pPr>
            <a:r>
              <a:rPr lang="it-IT" sz="3400" dirty="0">
                <a:solidFill>
                  <a:schemeClr val="accent2"/>
                </a:solidFill>
              </a:rPr>
              <a:t>Scale</a:t>
            </a:r>
            <a:endParaRPr sz="3400" dirty="0">
              <a:solidFill>
                <a:schemeClr val="accent2"/>
              </a:solidFill>
            </a:endParaRPr>
          </a:p>
        </p:txBody>
      </p:sp>
      <p:sp>
        <p:nvSpPr>
          <p:cNvPr id="278" name="Google Shape;278;ge5ae6391cb_0_0"/>
          <p:cNvSpPr/>
          <p:nvPr/>
        </p:nvSpPr>
        <p:spPr>
          <a:xfrm>
            <a:off x="7625325" y="157200"/>
            <a:ext cx="5545800" cy="6543600"/>
          </a:xfrm>
          <a:prstGeom prst="bracePair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99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E927FC-50ED-46AC-A189-E86FF1EC7826}"/>
              </a:ext>
            </a:extLst>
          </p:cNvPr>
          <p:cNvSpPr txBox="1"/>
          <p:nvPr/>
        </p:nvSpPr>
        <p:spPr>
          <a:xfrm>
            <a:off x="3397968" y="3129498"/>
            <a:ext cx="4492690" cy="726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619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Char char="➢"/>
            </a:pPr>
            <a:r>
              <a:rPr lang="it-IT" sz="3400" dirty="0" err="1">
                <a:solidFill>
                  <a:schemeClr val="accent2"/>
                </a:solidFill>
              </a:rPr>
              <a:t>Activation</a:t>
            </a:r>
            <a:r>
              <a:rPr lang="it-IT" sz="3400" dirty="0">
                <a:solidFill>
                  <a:schemeClr val="accent2"/>
                </a:solidFill>
              </a:rPr>
              <a:t> </a:t>
            </a:r>
            <a:r>
              <a:rPr lang="it-IT" sz="3400" dirty="0" err="1">
                <a:solidFill>
                  <a:schemeClr val="accent2"/>
                </a:solidFill>
              </a:rPr>
              <a:t>function</a:t>
            </a:r>
            <a:endParaRPr lang="it-IT" sz="3400" dirty="0">
              <a:solidFill>
                <a:schemeClr val="accent2"/>
              </a:solidFill>
            </a:endParaRPr>
          </a:p>
          <a:p>
            <a:endParaRPr lang="it-IT" dirty="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/>
      <p:bldP spid="277" grpId="0"/>
      <p:bldP spid="278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2e9731475_0_19"/>
          <p:cNvSpPr/>
          <p:nvPr/>
        </p:nvSpPr>
        <p:spPr>
          <a:xfrm>
            <a:off x="180600" y="319975"/>
            <a:ext cx="118308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500" b="1" dirty="0">
                <a:solidFill>
                  <a:schemeClr val="dk1"/>
                </a:solidFill>
              </a:rPr>
              <a:t>Metric:</a:t>
            </a:r>
            <a:r>
              <a:rPr lang="it-IT" sz="6600" b="1" dirty="0">
                <a:solidFill>
                  <a:schemeClr val="dk1"/>
                </a:solidFill>
              </a:rPr>
              <a:t> </a:t>
            </a:r>
            <a:r>
              <a:rPr lang="it-IT" sz="6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SIFID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e2e9731475_0_19"/>
          <p:cNvSpPr/>
          <p:nvPr/>
        </p:nvSpPr>
        <p:spPr>
          <a:xfrm>
            <a:off x="4450080" y="1417433"/>
            <a:ext cx="3291840" cy="18288"/>
          </a:xfrm>
          <a:custGeom>
            <a:avLst/>
            <a:gdLst/>
            <a:ahLst/>
            <a:cxnLst/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ge2e9731475_0_19"/>
          <p:cNvSpPr txBox="1"/>
          <p:nvPr/>
        </p:nvSpPr>
        <p:spPr>
          <a:xfrm>
            <a:off x="821200" y="1887000"/>
            <a:ext cx="102543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it-IT" sz="2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Fréchet</a:t>
            </a:r>
            <a:r>
              <a:rPr lang="it-IT" sz="2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Inception</a:t>
            </a:r>
            <a:r>
              <a:rPr lang="it-IT" sz="2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lang="it-IT" sz="2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(FID)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common metric for GAN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deviation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deep features of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generated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by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after the last pooling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Inception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Network.</a:t>
            </a:r>
            <a:endParaRPr dirty="0"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However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single training image,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interested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its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r>
              <a:rPr lang="it-IT" sz="24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patch </a:t>
            </a:r>
            <a:r>
              <a:rPr lang="it-IT" sz="2400" b="0" i="1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statistics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it-IT" sz="2400" b="1" i="1" u="none" strike="noStrike" cap="none" dirty="0">
                <a:solidFill>
                  <a:srgbClr val="000000"/>
                </a:solidFill>
              </a:rPr>
              <a:t>SIFID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deep features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output of the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just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second pooling </a:t>
            </a:r>
            <a:r>
              <a:rPr lang="it-IT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</a:t>
            </a:r>
            <a:r>
              <a:rPr lang="it-IT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342900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  <p:bldP spid="2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2e9731475_0_11"/>
          <p:cNvSpPr/>
          <p:nvPr/>
        </p:nvSpPr>
        <p:spPr>
          <a:xfrm>
            <a:off x="180600" y="548575"/>
            <a:ext cx="118308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9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Experiments</a:t>
            </a:r>
            <a:r>
              <a:rPr lang="it-IT" sz="59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lang="it-IT" sz="59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Medical</a:t>
            </a:r>
            <a:r>
              <a:rPr lang="it-IT" sz="59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Field</a:t>
            </a: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e2e9731475_0_11"/>
          <p:cNvSpPr/>
          <p:nvPr/>
        </p:nvSpPr>
        <p:spPr>
          <a:xfrm>
            <a:off x="975050" y="2182725"/>
            <a:ext cx="4095300" cy="4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412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"/>
              <a:buChar char="➢"/>
            </a:pPr>
            <a:r>
              <a:rPr lang="it-IT" sz="42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Brain MRI</a:t>
            </a:r>
            <a:endParaRPr sz="42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accent2"/>
              </a:solidFill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harmonization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20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endParaRPr sz="2200" dirty="0"/>
          </a:p>
          <a:p>
            <a:pPr marL="457200" marR="0" lvl="0" indent="-412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200"/>
              <a:buFont typeface="Arial"/>
              <a:buChar char="➢"/>
            </a:pPr>
            <a:r>
              <a:rPr lang="it-IT" sz="4200" b="0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Chest</a:t>
            </a:r>
            <a:r>
              <a:rPr lang="it-IT" sz="4200" b="0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X-ray</a:t>
            </a:r>
            <a:endParaRPr sz="4200" b="0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ED7D31"/>
              </a:solidFill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harmonization</a:t>
            </a:r>
            <a:endParaRPr sz="4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endParaRPr sz="4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e2e9731475_0_11"/>
          <p:cNvSpPr/>
          <p:nvPr/>
        </p:nvSpPr>
        <p:spPr>
          <a:xfrm>
            <a:off x="6110450" y="2533650"/>
            <a:ext cx="5834100" cy="30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412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4200"/>
              <a:buFont typeface="Arial"/>
              <a:buChar char="➢"/>
            </a:pPr>
            <a:r>
              <a:rPr lang="it-IT" sz="4200" b="0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Dental</a:t>
            </a:r>
            <a:r>
              <a:rPr lang="it-IT" sz="4200" b="0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4200" b="0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radiography</a:t>
            </a:r>
            <a:endParaRPr sz="4200" b="0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ED7D31"/>
              </a:solidFill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editing</a:t>
            </a:r>
            <a:endParaRPr sz="2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endParaRPr sz="220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endParaRPr sz="220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00"/>
              <a:buFont typeface="Arial"/>
              <a:buNone/>
            </a:pPr>
            <a:endParaRPr sz="2200" dirty="0"/>
          </a:p>
          <a:p>
            <a:pPr marL="457200" marR="0" lvl="0" indent="-4127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Arial"/>
              <a:buChar char="➢"/>
            </a:pPr>
            <a:r>
              <a:rPr lang="it-IT" sz="4200" b="0" i="0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Femural</a:t>
            </a:r>
            <a:r>
              <a:rPr lang="it-IT" sz="4200" b="0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4200" b="0" i="0" u="none" strike="noStrike" cap="non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fracture</a:t>
            </a:r>
            <a:endParaRPr sz="42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accent2"/>
              </a:solidFill>
            </a:endParaRPr>
          </a:p>
          <a:p>
            <a:pPr marL="1260000" marR="0" lvl="0" indent="-37465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●"/>
            </a:pPr>
            <a:r>
              <a:rPr lang="it-IT" sz="23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editing</a:t>
            </a:r>
            <a:endParaRPr sz="4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e2e9731475_0_11"/>
          <p:cNvSpPr/>
          <p:nvPr/>
        </p:nvSpPr>
        <p:spPr>
          <a:xfrm>
            <a:off x="4450080" y="1722233"/>
            <a:ext cx="3291840" cy="18288"/>
          </a:xfrm>
          <a:custGeom>
            <a:avLst/>
            <a:gdLst/>
            <a:ahLst/>
            <a:cxnLst/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rgbClr val="ED7D31"/>
          </a:solidFill>
          <a:ln w="41275" cap="rnd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/>
      <p:bldP spid="293" grpId="0"/>
      <p:bldP spid="29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7000">
              <a:srgbClr val="FFFFFF"/>
            </a:gs>
            <a:gs pos="78000">
              <a:schemeClr val="accent3"/>
            </a:gs>
            <a:gs pos="100000">
              <a:schemeClr val="accent3"/>
            </a:gs>
          </a:gsLst>
          <a:lin ang="16198662" scaled="0"/>
        </a:gra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/>
          <p:nvPr/>
        </p:nvSpPr>
        <p:spPr>
          <a:xfrm>
            <a:off x="546350" y="304803"/>
            <a:ext cx="11139900" cy="13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5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Brain MRI</a:t>
            </a:r>
            <a:endParaRPr sz="5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3900">
                <a:solidFill>
                  <a:srgbClr val="FFFFFF"/>
                </a:solidFill>
              </a:rPr>
              <a:t>Random samples</a:t>
            </a:r>
            <a:endParaRPr sz="3900">
              <a:solidFill>
                <a:srgbClr val="FFFFFF"/>
              </a:solidFill>
            </a:endParaRPr>
          </a:p>
        </p:txBody>
      </p:sp>
      <p:pic>
        <p:nvPicPr>
          <p:cNvPr id="301" name="Google Shape;301;p8" descr="Immagine che contiene invertebrato, echinoderma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8218" y="2122018"/>
            <a:ext cx="3382615" cy="3997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8"/>
          <p:cNvCxnSpPr/>
          <p:nvPr/>
        </p:nvCxnSpPr>
        <p:spPr>
          <a:xfrm>
            <a:off x="6116303" y="2292048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03" name="Google Shape;303;p8" descr="Immagine che contiene interni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78033" y="2122018"/>
            <a:ext cx="3389996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8"/>
          <p:cNvSpPr txBox="1"/>
          <p:nvPr/>
        </p:nvSpPr>
        <p:spPr>
          <a:xfrm>
            <a:off x="2032234" y="6111815"/>
            <a:ext cx="205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image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8"/>
          <p:cNvSpPr txBox="1"/>
          <p:nvPr/>
        </p:nvSpPr>
        <p:spPr>
          <a:xfrm>
            <a:off x="7670835" y="6119655"/>
            <a:ext cx="300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800">
                <a:solidFill>
                  <a:schemeClr val="dk1"/>
                </a:solidFill>
              </a:rPr>
              <a:t>Injection at </a:t>
            </a:r>
            <a:r>
              <a:rPr lang="it-IT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8"/>
          <p:cNvSpPr txBox="1"/>
          <p:nvPr/>
        </p:nvSpPr>
        <p:spPr>
          <a:xfrm>
            <a:off x="9820125" y="18918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1.5* 10</a:t>
            </a:r>
            <a:r>
              <a:rPr lang="it-IT" baseline="30000"/>
              <a:t>-4</a:t>
            </a:r>
            <a:endParaRPr baseline="3000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304" grpId="0"/>
      <p:bldP spid="305" grpId="0"/>
      <p:bldP spid="30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7000">
              <a:srgbClr val="FFFFFF"/>
            </a:gs>
            <a:gs pos="61000">
              <a:schemeClr val="accent3"/>
            </a:gs>
            <a:gs pos="100000">
              <a:schemeClr val="accent3"/>
            </a:gs>
          </a:gsLst>
          <a:lin ang="10800000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9" descr="Immagine che contiene vicin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5503" y="1939865"/>
            <a:ext cx="2757778" cy="328306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9"/>
          <p:cNvSpPr txBox="1"/>
          <p:nvPr/>
        </p:nvSpPr>
        <p:spPr>
          <a:xfrm>
            <a:off x="1430929" y="5222917"/>
            <a:ext cx="2826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Harmonization with injection at scale 3 using batch normalization</a:t>
            </a:r>
            <a:endParaRPr sz="1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9"/>
          <p:cNvSpPr txBox="1"/>
          <p:nvPr/>
        </p:nvSpPr>
        <p:spPr>
          <a:xfrm>
            <a:off x="8982024" y="-27900"/>
            <a:ext cx="1087169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1.36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314" name="Google Shape;314;p9"/>
          <p:cNvSpPr txBox="1"/>
          <p:nvPr/>
        </p:nvSpPr>
        <p:spPr>
          <a:xfrm>
            <a:off x="11039425" y="-27900"/>
            <a:ext cx="10590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1.56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15" name="Google Shape;315;p9"/>
          <p:cNvSpPr txBox="1"/>
          <p:nvPr/>
        </p:nvSpPr>
        <p:spPr>
          <a:xfrm>
            <a:off x="1257250" y="1806375"/>
            <a:ext cx="1047900" cy="4000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1.75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316" name="Google Shape;316;p9"/>
          <p:cNvSpPr txBox="1"/>
          <p:nvPr/>
        </p:nvSpPr>
        <p:spPr>
          <a:xfrm>
            <a:off x="10963175" y="4644800"/>
            <a:ext cx="10733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2.21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17" name="Google Shape;317;p9"/>
          <p:cNvSpPr txBox="1"/>
          <p:nvPr/>
        </p:nvSpPr>
        <p:spPr>
          <a:xfrm>
            <a:off x="8901013" y="4631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2.26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18" name="Google Shape;318;p9"/>
          <p:cNvSpPr txBox="1"/>
          <p:nvPr/>
        </p:nvSpPr>
        <p:spPr>
          <a:xfrm>
            <a:off x="6838875" y="4644800"/>
            <a:ext cx="1069986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2.11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319" name="Google Shape;319;p9"/>
          <p:cNvSpPr txBox="1"/>
          <p:nvPr/>
        </p:nvSpPr>
        <p:spPr>
          <a:xfrm>
            <a:off x="10963162" y="2301675"/>
            <a:ext cx="1073327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2.15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20" name="Google Shape;320;p9"/>
          <p:cNvSpPr txBox="1"/>
          <p:nvPr/>
        </p:nvSpPr>
        <p:spPr>
          <a:xfrm>
            <a:off x="8901024" y="2301675"/>
            <a:ext cx="1091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2.15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21" name="Google Shape;321;p9"/>
          <p:cNvSpPr txBox="1"/>
          <p:nvPr/>
        </p:nvSpPr>
        <p:spPr>
          <a:xfrm>
            <a:off x="6838875" y="2301675"/>
            <a:ext cx="1091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1.91 * 10</a:t>
            </a:r>
            <a:r>
              <a:rPr lang="it-IT" baseline="30000" dirty="0"/>
              <a:t>-4</a:t>
            </a:r>
            <a:endParaRPr baseline="30000" dirty="0"/>
          </a:p>
        </p:txBody>
      </p:sp>
      <p:grpSp>
        <p:nvGrpSpPr>
          <p:cNvPr id="322" name="Google Shape;322;p9"/>
          <p:cNvGrpSpPr/>
          <p:nvPr/>
        </p:nvGrpSpPr>
        <p:grpSpPr>
          <a:xfrm>
            <a:off x="5944188" y="-27900"/>
            <a:ext cx="5861434" cy="6824846"/>
            <a:chOff x="1152732" y="60927"/>
            <a:chExt cx="5861434" cy="6824846"/>
          </a:xfrm>
        </p:grpSpPr>
        <p:sp>
          <p:nvSpPr>
            <p:cNvPr id="323" name="Google Shape;323;p9"/>
            <p:cNvSpPr/>
            <p:nvPr/>
          </p:nvSpPr>
          <p:spPr>
            <a:xfrm>
              <a:off x="1152732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9"/>
            <p:cNvSpPr txBox="1"/>
            <p:nvPr/>
          </p:nvSpPr>
          <p:spPr>
            <a:xfrm>
              <a:off x="1152732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image</a:t>
              </a:r>
              <a:endPara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1152732" y="389094"/>
              <a:ext cx="1825186" cy="182518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t="-8995" b="-8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3170849" y="61052"/>
              <a:ext cx="10479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9"/>
            <p:cNvSpPr txBox="1"/>
            <p:nvPr/>
          </p:nvSpPr>
          <p:spPr>
            <a:xfrm>
              <a:off x="3170845" y="60927"/>
              <a:ext cx="1143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dirty="0">
                  <a:solidFill>
                    <a:schemeClr val="dk1"/>
                  </a:solidFill>
                </a:rPr>
                <a:t>S</a:t>
              </a: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cale 0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3191755" y="378635"/>
              <a:ext cx="1825186" cy="182518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5188980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9"/>
            <p:cNvSpPr txBox="1"/>
            <p:nvPr/>
          </p:nvSpPr>
          <p:spPr>
            <a:xfrm>
              <a:off x="5188970" y="61052"/>
              <a:ext cx="10590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1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5188980" y="389094"/>
              <a:ext cx="1825186" cy="182518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1152732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9"/>
            <p:cNvSpPr txBox="1"/>
            <p:nvPr/>
          </p:nvSpPr>
          <p:spPr>
            <a:xfrm>
              <a:off x="1152739" y="2396802"/>
              <a:ext cx="1006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2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152732" y="2724841"/>
              <a:ext cx="1825186" cy="182518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3170856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9"/>
            <p:cNvSpPr txBox="1"/>
            <p:nvPr/>
          </p:nvSpPr>
          <p:spPr>
            <a:xfrm>
              <a:off x="3170844" y="2396802"/>
              <a:ext cx="1006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3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3170856" y="2724841"/>
              <a:ext cx="1825186" cy="182518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5188980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9"/>
            <p:cNvSpPr txBox="1"/>
            <p:nvPr/>
          </p:nvSpPr>
          <p:spPr>
            <a:xfrm>
              <a:off x="5188974" y="2396802"/>
              <a:ext cx="1006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dirty="0">
                  <a:solidFill>
                    <a:schemeClr val="dk1"/>
                  </a:solidFill>
                </a:rPr>
                <a:t>S</a:t>
              </a: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cale  4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5188980" y="2724841"/>
              <a:ext cx="1825186" cy="182518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152732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9"/>
            <p:cNvSpPr txBox="1"/>
            <p:nvPr/>
          </p:nvSpPr>
          <p:spPr>
            <a:xfrm>
              <a:off x="1208543" y="4732677"/>
              <a:ext cx="8946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5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1152732" y="5060587"/>
              <a:ext cx="1825186" cy="1825186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3170856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9"/>
            <p:cNvSpPr txBox="1"/>
            <p:nvPr/>
          </p:nvSpPr>
          <p:spPr>
            <a:xfrm>
              <a:off x="3170850" y="4732552"/>
              <a:ext cx="1006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6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3170856" y="5060587"/>
              <a:ext cx="1825186" cy="182518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5188980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9"/>
            <p:cNvSpPr txBox="1"/>
            <p:nvPr/>
          </p:nvSpPr>
          <p:spPr>
            <a:xfrm>
              <a:off x="5188974" y="4732552"/>
              <a:ext cx="1006200" cy="27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7</a:t>
              </a:r>
              <a:endParaRPr sz="15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188980" y="5060587"/>
              <a:ext cx="1825186" cy="1825186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t="-9995" b="-9993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9"/>
          <p:cNvSpPr/>
          <p:nvPr/>
        </p:nvSpPr>
        <p:spPr>
          <a:xfrm>
            <a:off x="393950" y="228600"/>
            <a:ext cx="4296600" cy="13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5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Brain MRI</a:t>
            </a:r>
            <a:endParaRPr sz="54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3900">
                <a:solidFill>
                  <a:srgbClr val="FFFFFF"/>
                </a:solidFill>
              </a:rPr>
              <a:t>Harmonization</a:t>
            </a:r>
            <a:endParaRPr sz="39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0"/>
      <p:bldP spid="313" grpId="0" animBg="1"/>
      <p:bldP spid="314" grpId="0" animBg="1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1" grpId="0" animBg="1"/>
      <p:bldP spid="3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0" descr="Training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919" y="2106233"/>
            <a:ext cx="2183855" cy="184144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0"/>
          <p:cNvSpPr/>
          <p:nvPr/>
        </p:nvSpPr>
        <p:spPr>
          <a:xfrm>
            <a:off x="4143670" y="109182"/>
            <a:ext cx="4006226" cy="156966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588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4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Chest X-ray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it-IT"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samples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0"/>
          <p:cNvSpPr/>
          <p:nvPr/>
        </p:nvSpPr>
        <p:spPr>
          <a:xfrm>
            <a:off x="2173659" y="2742184"/>
            <a:ext cx="752400" cy="569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  <a:effectLst>
            <a:outerShdw blurRad="190500" dist="228600" dir="2700000" algn="ctr">
              <a:srgbClr val="000000">
                <a:alpha val="2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0"/>
          <p:cNvSpPr txBox="1"/>
          <p:nvPr/>
        </p:nvSpPr>
        <p:spPr>
          <a:xfrm>
            <a:off x="303238" y="1755050"/>
            <a:ext cx="182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image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0"/>
          <p:cNvSpPr txBox="1"/>
          <p:nvPr/>
        </p:nvSpPr>
        <p:spPr>
          <a:xfrm>
            <a:off x="2789180" y="17550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10"/>
          <p:cNvSpPr txBox="1"/>
          <p:nvPr/>
        </p:nvSpPr>
        <p:spPr>
          <a:xfrm>
            <a:off x="5103601" y="1734863"/>
            <a:ext cx="95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1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0"/>
          <p:cNvSpPr txBox="1"/>
          <p:nvPr/>
        </p:nvSpPr>
        <p:spPr>
          <a:xfrm>
            <a:off x="7435587" y="1734863"/>
            <a:ext cx="95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2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0"/>
          <p:cNvSpPr txBox="1"/>
          <p:nvPr/>
        </p:nvSpPr>
        <p:spPr>
          <a:xfrm>
            <a:off x="9604005" y="17550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3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0"/>
          <p:cNvSpPr txBox="1"/>
          <p:nvPr/>
        </p:nvSpPr>
        <p:spPr>
          <a:xfrm>
            <a:off x="2875180" y="41573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4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0"/>
          <p:cNvSpPr txBox="1"/>
          <p:nvPr/>
        </p:nvSpPr>
        <p:spPr>
          <a:xfrm>
            <a:off x="5164781" y="4157350"/>
            <a:ext cx="95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5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0"/>
          <p:cNvSpPr txBox="1"/>
          <p:nvPr/>
        </p:nvSpPr>
        <p:spPr>
          <a:xfrm>
            <a:off x="7467194" y="4157350"/>
            <a:ext cx="95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6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0"/>
          <p:cNvSpPr txBox="1"/>
          <p:nvPr/>
        </p:nvSpPr>
        <p:spPr>
          <a:xfrm>
            <a:off x="9650656" y="4157350"/>
            <a:ext cx="954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7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10"/>
          <p:cNvSpPr txBox="1"/>
          <p:nvPr/>
        </p:nvSpPr>
        <p:spPr>
          <a:xfrm>
            <a:off x="3923075" y="17550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2.26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68" name="Google Shape;368;p10"/>
          <p:cNvSpPr txBox="1"/>
          <p:nvPr/>
        </p:nvSpPr>
        <p:spPr>
          <a:xfrm>
            <a:off x="6190825" y="17550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2.41* 10</a:t>
            </a:r>
            <a:r>
              <a:rPr lang="it-IT" baseline="30000"/>
              <a:t>-4</a:t>
            </a:r>
            <a:endParaRPr baseline="30000"/>
          </a:p>
        </p:txBody>
      </p:sp>
      <p:pic>
        <p:nvPicPr>
          <p:cNvPr id="369" name="Google Shape;369;p10" descr="Immagine che contiene radiografia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7145" y="2064787"/>
            <a:ext cx="2183854" cy="184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0" descr="Immagine che contiene radiografia, grigio, vicino&#10;&#10;Descrizione generat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4856" y="2064787"/>
            <a:ext cx="2183854" cy="184317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0"/>
          <p:cNvSpPr txBox="1"/>
          <p:nvPr/>
        </p:nvSpPr>
        <p:spPr>
          <a:xfrm>
            <a:off x="10725925" y="4157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2.71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72" name="Google Shape;372;p10"/>
          <p:cNvSpPr txBox="1"/>
          <p:nvPr/>
        </p:nvSpPr>
        <p:spPr>
          <a:xfrm>
            <a:off x="8482075" y="4157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2.38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73" name="Google Shape;373;p10"/>
          <p:cNvSpPr txBox="1"/>
          <p:nvPr/>
        </p:nvSpPr>
        <p:spPr>
          <a:xfrm>
            <a:off x="6128448" y="4157350"/>
            <a:ext cx="1117489" cy="4000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2.16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74" name="Google Shape;374;p10"/>
          <p:cNvSpPr txBox="1"/>
          <p:nvPr/>
        </p:nvSpPr>
        <p:spPr>
          <a:xfrm>
            <a:off x="3923075" y="4157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1.81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75" name="Google Shape;375;p10"/>
          <p:cNvSpPr txBox="1"/>
          <p:nvPr/>
        </p:nvSpPr>
        <p:spPr>
          <a:xfrm>
            <a:off x="10724184" y="17550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2.21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376" name="Google Shape;376;p10"/>
          <p:cNvSpPr txBox="1"/>
          <p:nvPr/>
        </p:nvSpPr>
        <p:spPr>
          <a:xfrm>
            <a:off x="8466275" y="17550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1.79 * 10</a:t>
            </a:r>
            <a:r>
              <a:rPr lang="it-IT" baseline="30000"/>
              <a:t>-4</a:t>
            </a:r>
            <a:endParaRPr baseline="30000"/>
          </a:p>
        </p:txBody>
      </p:sp>
      <p:pic>
        <p:nvPicPr>
          <p:cNvPr id="377" name="Google Shape;377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22567" y="2064787"/>
            <a:ext cx="2183854" cy="184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0" descr="Immagine che contiene radiografia&#10;&#10;Descrizione generata automa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90278" y="2064788"/>
            <a:ext cx="2181806" cy="184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0" descr="Immagine che contiene radiografia&#10;&#10;Descrizione generata automa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789167" y="4507452"/>
            <a:ext cx="2183854" cy="1843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0" descr="Immagine che contiene radiografia, vicino&#10;&#10;Descrizione generata automaticamente"/>
          <p:cNvPicPr preferRelativeResize="0"/>
          <p:nvPr/>
        </p:nvPicPr>
        <p:blipFill rotWithShape="1">
          <a:blip r:embed="rId9">
            <a:alphaModFix/>
          </a:blip>
          <a:srcRect t="-5290" b="5287"/>
          <a:stretch/>
        </p:blipFill>
        <p:spPr>
          <a:xfrm>
            <a:off x="5056900" y="4395875"/>
            <a:ext cx="2183850" cy="195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0" descr="Immagine che contiene radiografia&#10;&#10;Descrizione generata automaticament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324602" y="4508316"/>
            <a:ext cx="2181806" cy="1841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0" descr="Immagine che contiene radiografia, vicino&#10;&#10;Descrizione generata automaticament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90277" y="4508314"/>
            <a:ext cx="2181807" cy="184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/>
      <p:bldP spid="357" grpId="0" animBg="1"/>
      <p:bldP spid="358" grpId="0"/>
      <p:bldP spid="359" grpId="0"/>
      <p:bldP spid="360" grpId="0"/>
      <p:bldP spid="361" grpId="0"/>
      <p:bldP spid="362" grpId="0"/>
      <p:bldP spid="363" grpId="0"/>
      <p:bldP spid="364" grpId="0"/>
      <p:bldP spid="365" grpId="0"/>
      <p:bldP spid="366" grpId="0"/>
      <p:bldP spid="367" grpId="0" animBg="1"/>
      <p:bldP spid="368" grpId="0" animBg="1"/>
      <p:bldP spid="371" grpId="0" animBg="1"/>
      <p:bldP spid="372" grpId="0" animBg="1"/>
      <p:bldP spid="373" grpId="0" animBg="1"/>
      <p:bldP spid="374" grpId="0" animBg="1"/>
      <p:bldP spid="375" grpId="0" animBg="1"/>
      <p:bldP spid="37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50000">
              <a:schemeClr val="accent3"/>
            </a:gs>
            <a:gs pos="100000">
              <a:schemeClr val="accent3"/>
            </a:gs>
          </a:gsLst>
          <a:lin ang="5400000" scaled="0"/>
        </a:gra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11"/>
          <p:cNvGrpSpPr/>
          <p:nvPr/>
        </p:nvGrpSpPr>
        <p:grpSpPr>
          <a:xfrm>
            <a:off x="6943322" y="681143"/>
            <a:ext cx="5211220" cy="6050447"/>
            <a:chOff x="929183" y="54126"/>
            <a:chExt cx="5211220" cy="6050447"/>
          </a:xfrm>
        </p:grpSpPr>
        <p:sp>
          <p:nvSpPr>
            <p:cNvPr id="388" name="Google Shape;388;p11"/>
            <p:cNvSpPr/>
            <p:nvPr/>
          </p:nvSpPr>
          <p:spPr>
            <a:xfrm>
              <a:off x="929183" y="54126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1"/>
            <p:cNvSpPr txBox="1"/>
            <p:nvPr/>
          </p:nvSpPr>
          <p:spPr>
            <a:xfrm>
              <a:off x="929183" y="54126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image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929183" y="344951"/>
              <a:ext cx="1618116" cy="161811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2718348" y="54126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1"/>
            <p:cNvSpPr txBox="1"/>
            <p:nvPr/>
          </p:nvSpPr>
          <p:spPr>
            <a:xfrm>
              <a:off x="2718336" y="5413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dirty="0">
                  <a:solidFill>
                    <a:schemeClr val="dk1"/>
                  </a:solidFill>
                </a:rPr>
                <a:t>S</a:t>
              </a: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cale 0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2736875" y="335679"/>
              <a:ext cx="1618116" cy="161811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4507513" y="54126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1"/>
            <p:cNvSpPr txBox="1"/>
            <p:nvPr/>
          </p:nvSpPr>
          <p:spPr>
            <a:xfrm>
              <a:off x="4507512" y="5413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dirty="0">
                  <a:solidFill>
                    <a:schemeClr val="dk1"/>
                  </a:solidFill>
                </a:rPr>
                <a:t>S</a:t>
              </a: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cale  1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4507513" y="344951"/>
              <a:ext cx="1618116" cy="161811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929183" y="2124879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1"/>
            <p:cNvSpPr txBox="1"/>
            <p:nvPr/>
          </p:nvSpPr>
          <p:spPr>
            <a:xfrm>
              <a:off x="929184" y="212488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929183" y="2415704"/>
              <a:ext cx="1618116" cy="161811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718348" y="2124879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1"/>
            <p:cNvSpPr txBox="1"/>
            <p:nvPr/>
          </p:nvSpPr>
          <p:spPr>
            <a:xfrm>
              <a:off x="2688006" y="2124862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2718348" y="2415704"/>
              <a:ext cx="1618116" cy="161811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4507513" y="2124879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1"/>
            <p:cNvSpPr txBox="1"/>
            <p:nvPr/>
          </p:nvSpPr>
          <p:spPr>
            <a:xfrm>
              <a:off x="4507512" y="212488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4507513" y="2415704"/>
              <a:ext cx="1618116" cy="161811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929183" y="4195633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1"/>
            <p:cNvSpPr txBox="1"/>
            <p:nvPr/>
          </p:nvSpPr>
          <p:spPr>
            <a:xfrm>
              <a:off x="929184" y="419563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5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929183" y="4486457"/>
              <a:ext cx="1618116" cy="161811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2718348" y="4195633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1"/>
            <p:cNvSpPr txBox="1"/>
            <p:nvPr/>
          </p:nvSpPr>
          <p:spPr>
            <a:xfrm>
              <a:off x="2718342" y="419563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2742976" y="4471684"/>
              <a:ext cx="1618116" cy="1618116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4507513" y="4195633"/>
              <a:ext cx="1618116" cy="2427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1"/>
            <p:cNvSpPr txBox="1"/>
            <p:nvPr/>
          </p:nvSpPr>
          <p:spPr>
            <a:xfrm>
              <a:off x="4507512" y="4195633"/>
              <a:ext cx="8394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7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4522287" y="4486457"/>
              <a:ext cx="1618116" cy="1618116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l="-15991" r="-15992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5" name="Google Shape;415;p11"/>
          <p:cNvSpPr txBox="1"/>
          <p:nvPr/>
        </p:nvSpPr>
        <p:spPr>
          <a:xfrm>
            <a:off x="2547578" y="6049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2.17* 10</a:t>
            </a:r>
            <a:r>
              <a:rPr lang="it-IT" baseline="30000"/>
              <a:t>-4</a:t>
            </a:r>
            <a:endParaRPr baseline="30000"/>
          </a:p>
        </p:txBody>
      </p:sp>
      <p:grpSp>
        <p:nvGrpSpPr>
          <p:cNvPr id="416" name="Google Shape;416;p11"/>
          <p:cNvGrpSpPr/>
          <p:nvPr/>
        </p:nvGrpSpPr>
        <p:grpSpPr>
          <a:xfrm>
            <a:off x="57892" y="681143"/>
            <a:ext cx="5211304" cy="6050531"/>
            <a:chOff x="841661" y="54126"/>
            <a:chExt cx="5211304" cy="6050531"/>
          </a:xfrm>
        </p:grpSpPr>
        <p:sp>
          <p:nvSpPr>
            <p:cNvPr id="417" name="Google Shape;417;p11"/>
            <p:cNvSpPr/>
            <p:nvPr/>
          </p:nvSpPr>
          <p:spPr>
            <a:xfrm>
              <a:off x="841661" y="54126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1"/>
            <p:cNvSpPr txBox="1"/>
            <p:nvPr/>
          </p:nvSpPr>
          <p:spPr>
            <a:xfrm>
              <a:off x="841661" y="54126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Input image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841661" y="344951"/>
              <a:ext cx="1618200" cy="16182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2630826" y="54126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1"/>
            <p:cNvSpPr txBox="1"/>
            <p:nvPr/>
          </p:nvSpPr>
          <p:spPr>
            <a:xfrm>
              <a:off x="2630819" y="5413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0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2649353" y="335679"/>
              <a:ext cx="1618200" cy="16182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4419991" y="54126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1"/>
            <p:cNvSpPr txBox="1"/>
            <p:nvPr/>
          </p:nvSpPr>
          <p:spPr>
            <a:xfrm>
              <a:off x="4419994" y="54133"/>
              <a:ext cx="8655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1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4419991" y="344951"/>
              <a:ext cx="1618200" cy="16182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841661" y="2124879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1"/>
            <p:cNvSpPr txBox="1"/>
            <p:nvPr/>
          </p:nvSpPr>
          <p:spPr>
            <a:xfrm>
              <a:off x="841665" y="212488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2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841661" y="2415704"/>
              <a:ext cx="1618200" cy="16182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2630826" y="2124879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1"/>
            <p:cNvSpPr txBox="1"/>
            <p:nvPr/>
          </p:nvSpPr>
          <p:spPr>
            <a:xfrm>
              <a:off x="2630823" y="212488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dirty="0">
                  <a:solidFill>
                    <a:schemeClr val="dk1"/>
                  </a:solidFill>
                </a:rPr>
                <a:t>Scale </a:t>
              </a: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2630826" y="2415704"/>
              <a:ext cx="1618200" cy="16182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4419991" y="2124879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1"/>
            <p:cNvSpPr txBox="1"/>
            <p:nvPr/>
          </p:nvSpPr>
          <p:spPr>
            <a:xfrm>
              <a:off x="4419992" y="212488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4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4419991" y="2415704"/>
              <a:ext cx="1618200" cy="16182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841661" y="4195633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1"/>
            <p:cNvSpPr txBox="1"/>
            <p:nvPr/>
          </p:nvSpPr>
          <p:spPr>
            <a:xfrm>
              <a:off x="841665" y="419563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5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841661" y="4486457"/>
              <a:ext cx="1618200" cy="1618200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2630826" y="4195633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1"/>
            <p:cNvSpPr txBox="1"/>
            <p:nvPr/>
          </p:nvSpPr>
          <p:spPr>
            <a:xfrm>
              <a:off x="2554622" y="4195633"/>
              <a:ext cx="8655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6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2655454" y="4471684"/>
              <a:ext cx="1618200" cy="16182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419991" y="4195633"/>
              <a:ext cx="16182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1"/>
            <p:cNvSpPr txBox="1"/>
            <p:nvPr/>
          </p:nvSpPr>
          <p:spPr>
            <a:xfrm>
              <a:off x="4419992" y="4195633"/>
              <a:ext cx="785700" cy="24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9525" rIns="49525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Arial"/>
                <a:buNone/>
              </a:pPr>
              <a:r>
                <a:rPr lang="it-IT" sz="1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 7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4434765" y="4486457"/>
              <a:ext cx="1618200" cy="1618200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 l="-16988" r="-16988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11"/>
          <p:cNvSpPr/>
          <p:nvPr/>
        </p:nvSpPr>
        <p:spPr>
          <a:xfrm>
            <a:off x="1261100" y="-119425"/>
            <a:ext cx="9360900" cy="8172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059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4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Chest X-ray</a:t>
            </a:r>
            <a:r>
              <a:rPr lang="it-IT" sz="900">
                <a:solidFill>
                  <a:schemeClr val="dk1"/>
                </a:solidFill>
              </a:rPr>
              <a:t>              </a:t>
            </a:r>
            <a:r>
              <a:rPr lang="it-IT" sz="3600">
                <a:solidFill>
                  <a:schemeClr val="dk1"/>
                </a:solidFill>
              </a:rPr>
              <a:t>-</a:t>
            </a:r>
            <a:r>
              <a:rPr lang="it-IT" sz="900">
                <a:solidFill>
                  <a:schemeClr val="dk1"/>
                </a:solidFill>
              </a:rPr>
              <a:t>     </a:t>
            </a:r>
            <a:r>
              <a:rPr lang="it-IT" sz="3700">
                <a:solidFill>
                  <a:schemeClr val="dk1"/>
                </a:solidFill>
              </a:rPr>
              <a:t>Harmonization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1"/>
          <p:cNvSpPr txBox="1"/>
          <p:nvPr/>
        </p:nvSpPr>
        <p:spPr>
          <a:xfrm>
            <a:off x="4397378" y="474332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2.62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46" name="Google Shape;446;p11"/>
          <p:cNvSpPr txBox="1"/>
          <p:nvPr/>
        </p:nvSpPr>
        <p:spPr>
          <a:xfrm>
            <a:off x="2597203" y="474332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2.53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47" name="Google Shape;447;p11"/>
          <p:cNvSpPr txBox="1"/>
          <p:nvPr/>
        </p:nvSpPr>
        <p:spPr>
          <a:xfrm>
            <a:off x="797015" y="474332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2.74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48" name="Google Shape;448;p11"/>
          <p:cNvSpPr txBox="1"/>
          <p:nvPr/>
        </p:nvSpPr>
        <p:spPr>
          <a:xfrm>
            <a:off x="4379428" y="269447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49" name="Google Shape;449;p11"/>
          <p:cNvSpPr txBox="1"/>
          <p:nvPr/>
        </p:nvSpPr>
        <p:spPr>
          <a:xfrm>
            <a:off x="2547565" y="269447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2.51*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0" name="Google Shape;450;p11"/>
          <p:cNvSpPr txBox="1"/>
          <p:nvPr/>
        </p:nvSpPr>
        <p:spPr>
          <a:xfrm>
            <a:off x="797025" y="269447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2.21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1" name="Google Shape;451;p11"/>
          <p:cNvSpPr txBox="1"/>
          <p:nvPr/>
        </p:nvSpPr>
        <p:spPr>
          <a:xfrm>
            <a:off x="4379428" y="6049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2.06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2" name="Google Shape;452;p11"/>
          <p:cNvSpPr txBox="1"/>
          <p:nvPr/>
        </p:nvSpPr>
        <p:spPr>
          <a:xfrm>
            <a:off x="11254378" y="478400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3" name="Google Shape;453;p11"/>
          <p:cNvSpPr txBox="1"/>
          <p:nvPr/>
        </p:nvSpPr>
        <p:spPr>
          <a:xfrm>
            <a:off x="9442228" y="478400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4" name="Google Shape;454;p11"/>
          <p:cNvSpPr txBox="1"/>
          <p:nvPr/>
        </p:nvSpPr>
        <p:spPr>
          <a:xfrm>
            <a:off x="7694603" y="474332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2.59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5" name="Google Shape;455;p11"/>
          <p:cNvSpPr txBox="1"/>
          <p:nvPr/>
        </p:nvSpPr>
        <p:spPr>
          <a:xfrm>
            <a:off x="11254378" y="269447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6" name="Google Shape;456;p11"/>
          <p:cNvSpPr txBox="1"/>
          <p:nvPr/>
        </p:nvSpPr>
        <p:spPr>
          <a:xfrm>
            <a:off x="9442228" y="2694475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2.62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7" name="Google Shape;457;p11"/>
          <p:cNvSpPr txBox="1"/>
          <p:nvPr/>
        </p:nvSpPr>
        <p:spPr>
          <a:xfrm>
            <a:off x="7694603" y="2694475"/>
            <a:ext cx="1037872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2.54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8" name="Google Shape;458;p11"/>
          <p:cNvSpPr txBox="1"/>
          <p:nvPr/>
        </p:nvSpPr>
        <p:spPr>
          <a:xfrm>
            <a:off x="11254378" y="6049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2.39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459" name="Google Shape;459;p11"/>
          <p:cNvSpPr txBox="1"/>
          <p:nvPr/>
        </p:nvSpPr>
        <p:spPr>
          <a:xfrm>
            <a:off x="9442215" y="6049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2.04* 10</a:t>
            </a:r>
            <a:r>
              <a:rPr lang="it-IT" baseline="30000"/>
              <a:t>-4</a:t>
            </a:r>
            <a:endParaRPr baseline="30000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/>
      <p:bldP spid="444" grpId="0"/>
      <p:bldP spid="445" grpId="0" animBg="1"/>
      <p:bldP spid="446" grpId="0" animBg="1"/>
      <p:bldP spid="447" grpId="0" animBg="1"/>
      <p:bldP spid="448" grpId="0" animBg="1"/>
      <p:bldP spid="449" grpId="0" animBg="1"/>
      <p:bldP spid="450" grpId="0" animBg="1"/>
      <p:bldP spid="451" grpId="0" animBg="1"/>
      <p:bldP spid="452" grpId="0" animBg="1"/>
      <p:bldP spid="453" grpId="0" animBg="1"/>
      <p:bldP spid="454" grpId="0" animBg="1"/>
      <p:bldP spid="455" grpId="0" animBg="1"/>
      <p:bldP spid="456" grpId="0" animBg="1"/>
      <p:bldP spid="457" grpId="0" animBg="1"/>
      <p:bldP spid="458" grpId="0" animBg="1"/>
      <p:bldP spid="4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7000">
              <a:srgbClr val="FFFFFF"/>
            </a:gs>
            <a:gs pos="61000">
              <a:schemeClr val="accent3"/>
            </a:gs>
            <a:gs pos="100000">
              <a:schemeClr val="accent3"/>
            </a:gs>
          </a:gsLst>
          <a:lin ang="10801400" scaled="0"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2"/>
          <p:cNvSpPr/>
          <p:nvPr/>
        </p:nvSpPr>
        <p:spPr>
          <a:xfrm>
            <a:off x="0" y="145600"/>
            <a:ext cx="47781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4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Femural Fracture</a:t>
            </a:r>
            <a:endParaRPr sz="42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3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Editing</a:t>
            </a:r>
            <a:endParaRPr sz="3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5" name="Google Shape;465;p12" descr="Immagine che contiene interni, radiografia, bianco, maglietta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428" y="4116398"/>
            <a:ext cx="1254350" cy="26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12"/>
          <p:cNvSpPr/>
          <p:nvPr/>
        </p:nvSpPr>
        <p:spPr>
          <a:xfrm>
            <a:off x="2631925" y="3628707"/>
            <a:ext cx="1761000" cy="8493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2"/>
          <p:cNvSpPr txBox="1"/>
          <p:nvPr/>
        </p:nvSpPr>
        <p:spPr>
          <a:xfrm>
            <a:off x="4634278" y="128297"/>
            <a:ext cx="838547" cy="31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0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2"/>
          <p:cNvSpPr txBox="1"/>
          <p:nvPr/>
        </p:nvSpPr>
        <p:spPr>
          <a:xfrm>
            <a:off x="6698094" y="248825"/>
            <a:ext cx="754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1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2"/>
          <p:cNvSpPr txBox="1"/>
          <p:nvPr/>
        </p:nvSpPr>
        <p:spPr>
          <a:xfrm>
            <a:off x="8473475" y="248825"/>
            <a:ext cx="8706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2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2"/>
          <p:cNvSpPr txBox="1"/>
          <p:nvPr/>
        </p:nvSpPr>
        <p:spPr>
          <a:xfrm>
            <a:off x="10364650" y="248825"/>
            <a:ext cx="8706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3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2"/>
          <p:cNvSpPr txBox="1"/>
          <p:nvPr/>
        </p:nvSpPr>
        <p:spPr>
          <a:xfrm>
            <a:off x="4691756" y="3704894"/>
            <a:ext cx="8706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4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2"/>
          <p:cNvSpPr txBox="1"/>
          <p:nvPr/>
        </p:nvSpPr>
        <p:spPr>
          <a:xfrm>
            <a:off x="6735956" y="3704894"/>
            <a:ext cx="7548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5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2"/>
          <p:cNvSpPr txBox="1"/>
          <p:nvPr/>
        </p:nvSpPr>
        <p:spPr>
          <a:xfrm>
            <a:off x="8541189" y="3704894"/>
            <a:ext cx="7842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6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2"/>
          <p:cNvSpPr txBox="1"/>
          <p:nvPr/>
        </p:nvSpPr>
        <p:spPr>
          <a:xfrm>
            <a:off x="10376966" y="3704894"/>
            <a:ext cx="8706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7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2"/>
          <p:cNvSpPr txBox="1"/>
          <p:nvPr/>
        </p:nvSpPr>
        <p:spPr>
          <a:xfrm>
            <a:off x="-32575" y="5091975"/>
            <a:ext cx="10479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2"/>
          <p:cNvSpPr txBox="1"/>
          <p:nvPr/>
        </p:nvSpPr>
        <p:spPr>
          <a:xfrm>
            <a:off x="-135775" y="2483225"/>
            <a:ext cx="12543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>
                <a:solidFill>
                  <a:schemeClr val="dk1"/>
                </a:solidFill>
              </a:rPr>
              <a:t>Training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2"/>
          <p:cNvSpPr txBox="1"/>
          <p:nvPr/>
        </p:nvSpPr>
        <p:spPr>
          <a:xfrm>
            <a:off x="7482250" y="3628700"/>
            <a:ext cx="1069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3.02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78" name="Google Shape;478;p12"/>
          <p:cNvSpPr txBox="1"/>
          <p:nvPr/>
        </p:nvSpPr>
        <p:spPr>
          <a:xfrm>
            <a:off x="5472824" y="3628700"/>
            <a:ext cx="1076891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3.04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79" name="Google Shape;479;p12"/>
          <p:cNvSpPr txBox="1"/>
          <p:nvPr/>
        </p:nvSpPr>
        <p:spPr>
          <a:xfrm>
            <a:off x="11169275" y="3628700"/>
            <a:ext cx="1069902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2.90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80" name="Google Shape;480;p12"/>
          <p:cNvSpPr txBox="1"/>
          <p:nvPr/>
        </p:nvSpPr>
        <p:spPr>
          <a:xfrm>
            <a:off x="9252350" y="3628700"/>
            <a:ext cx="1069902" cy="4000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3.06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81" name="Google Shape;481;p12"/>
          <p:cNvSpPr txBox="1"/>
          <p:nvPr/>
        </p:nvSpPr>
        <p:spPr>
          <a:xfrm>
            <a:off x="11169275" y="165875"/>
            <a:ext cx="1069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2.87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82" name="Google Shape;482;p12"/>
          <p:cNvSpPr txBox="1"/>
          <p:nvPr/>
        </p:nvSpPr>
        <p:spPr>
          <a:xfrm>
            <a:off x="9252338" y="165875"/>
            <a:ext cx="1069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3.04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83" name="Google Shape;483;p12"/>
          <p:cNvSpPr txBox="1"/>
          <p:nvPr/>
        </p:nvSpPr>
        <p:spPr>
          <a:xfrm>
            <a:off x="7411613" y="165875"/>
            <a:ext cx="1069914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2.68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484" name="Google Shape;484;p12"/>
          <p:cNvSpPr txBox="1"/>
          <p:nvPr/>
        </p:nvSpPr>
        <p:spPr>
          <a:xfrm>
            <a:off x="5472825" y="165875"/>
            <a:ext cx="1061862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2.14 * 10</a:t>
            </a:r>
            <a:r>
              <a:rPr lang="it-IT" baseline="30000" dirty="0"/>
              <a:t>-4</a:t>
            </a:r>
            <a:endParaRPr baseline="30000" dirty="0"/>
          </a:p>
        </p:txBody>
      </p:sp>
      <p:pic>
        <p:nvPicPr>
          <p:cNvPr id="485" name="Google Shape;485;p12" descr="Immagine che contiene calla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59498" y="461889"/>
            <a:ext cx="1337792" cy="278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66078" y="483127"/>
            <a:ext cx="1337791" cy="278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4733" y="483129"/>
            <a:ext cx="1337790" cy="278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12" descr="Immagine che contiene vicino, fissando&#10;&#10;Descrizione generata automa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03386" y="483129"/>
            <a:ext cx="1337792" cy="278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12" descr="Immagine che contiene sipario, vicino, biancheria&#10;&#10;Descrizione generata automaticament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09183" y="3939194"/>
            <a:ext cx="1337791" cy="278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12" descr="Immagine che contiene interni, sipario, biancheria, vicino&#10;&#10;Descrizione generata automa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66078" y="3939194"/>
            <a:ext cx="1337792" cy="278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2" descr="Immagine che contiene interni, maglietta, bianco, biancheria&#10;&#10;Descrizione generata automaticament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784733" y="3939194"/>
            <a:ext cx="1337790" cy="278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12" descr="Immagine che contiene interni, indossando, maglietta, bianco&#10;&#10;Descrizione generata automaticamente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703377" y="3939194"/>
            <a:ext cx="1337789" cy="278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93425" y="1419054"/>
            <a:ext cx="1254350" cy="260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/>
      <p:bldP spid="467" grpId="0"/>
      <p:bldP spid="468" grpId="0"/>
      <p:bldP spid="469" grpId="0"/>
      <p:bldP spid="470" grpId="0"/>
      <p:bldP spid="471" grpId="0"/>
      <p:bldP spid="472" grpId="0"/>
      <p:bldP spid="473" grpId="0"/>
      <p:bldP spid="474" grpId="0"/>
      <p:bldP spid="475" grpId="0"/>
      <p:bldP spid="476" grpId="0"/>
      <p:bldP spid="477" grpId="0" animBg="1"/>
      <p:bldP spid="478" grpId="0" animBg="1"/>
      <p:bldP spid="479" grpId="0" animBg="1"/>
      <p:bldP spid="480" grpId="0" animBg="1"/>
      <p:bldP spid="481" grpId="0" animBg="1"/>
      <p:bldP spid="482" grpId="0" animBg="1"/>
      <p:bldP spid="483" grpId="0" animBg="1"/>
      <p:bldP spid="4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7000">
              <a:srgbClr val="FFFFFF"/>
            </a:gs>
            <a:gs pos="78000">
              <a:schemeClr val="accent3"/>
            </a:gs>
            <a:gs pos="100000">
              <a:schemeClr val="accent3"/>
            </a:gs>
          </a:gsLst>
          <a:lin ang="16198662" scaled="0"/>
        </a:gra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e5ae6391cb_0_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275" y="302175"/>
            <a:ext cx="3656525" cy="194314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e5ae6391cb_0_19"/>
          <p:cNvSpPr/>
          <p:nvPr/>
        </p:nvSpPr>
        <p:spPr>
          <a:xfrm>
            <a:off x="29500" y="48075"/>
            <a:ext cx="5814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46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Dental</a:t>
            </a:r>
            <a:r>
              <a:rPr lang="it-IT" sz="46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4600" b="1" i="0" u="none" strike="noStrike" cap="non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Radiography</a:t>
            </a:r>
            <a:endParaRPr sz="4600" b="1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it-IT" sz="3400" dirty="0">
                <a:solidFill>
                  <a:srgbClr val="FFFFFF"/>
                </a:solidFill>
              </a:rPr>
              <a:t>Random samples</a:t>
            </a:r>
            <a:endParaRPr sz="3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e5ae6391cb_0_19"/>
          <p:cNvSpPr txBox="1"/>
          <p:nvPr/>
        </p:nvSpPr>
        <p:spPr>
          <a:xfrm>
            <a:off x="10855800" y="1014700"/>
            <a:ext cx="1244400" cy="5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ge5ae6391cb_0_19"/>
          <p:cNvSpPr/>
          <p:nvPr/>
        </p:nvSpPr>
        <p:spPr>
          <a:xfrm rot="10800000">
            <a:off x="5623000" y="1121225"/>
            <a:ext cx="1170000" cy="1273800"/>
          </a:xfrm>
          <a:prstGeom prst="bentUpArrow">
            <a:avLst>
              <a:gd name="adj1" fmla="val 25000"/>
              <a:gd name="adj2" fmla="val 25000"/>
              <a:gd name="adj3" fmla="val 2754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e5ae6391cb_0_19"/>
          <p:cNvSpPr txBox="1"/>
          <p:nvPr/>
        </p:nvSpPr>
        <p:spPr>
          <a:xfrm>
            <a:off x="3629563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1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e5ae6391cb_0_19"/>
          <p:cNvSpPr txBox="1"/>
          <p:nvPr/>
        </p:nvSpPr>
        <p:spPr>
          <a:xfrm>
            <a:off x="770525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0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e5ae6391cb_0_19"/>
          <p:cNvSpPr txBox="1"/>
          <p:nvPr/>
        </p:nvSpPr>
        <p:spPr>
          <a:xfrm>
            <a:off x="6541975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2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e5ae6391cb_0_19"/>
          <p:cNvSpPr txBox="1"/>
          <p:nvPr/>
        </p:nvSpPr>
        <p:spPr>
          <a:xfrm>
            <a:off x="9350325" y="2952300"/>
            <a:ext cx="11934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3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e5ae6391cb_0_19"/>
          <p:cNvSpPr txBox="1"/>
          <p:nvPr/>
        </p:nvSpPr>
        <p:spPr>
          <a:xfrm>
            <a:off x="770525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4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ge5ae6391cb_0_19"/>
          <p:cNvSpPr txBox="1"/>
          <p:nvPr/>
        </p:nvSpPr>
        <p:spPr>
          <a:xfrm>
            <a:off x="3593425" y="4848200"/>
            <a:ext cx="11934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e5ae6391cb_0_19"/>
          <p:cNvSpPr txBox="1"/>
          <p:nvPr/>
        </p:nvSpPr>
        <p:spPr>
          <a:xfrm>
            <a:off x="6488650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6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e5ae6391cb_0_19"/>
          <p:cNvSpPr txBox="1"/>
          <p:nvPr/>
        </p:nvSpPr>
        <p:spPr>
          <a:xfrm>
            <a:off x="9386475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e5ae6391cb_0_19"/>
          <p:cNvSpPr txBox="1"/>
          <p:nvPr/>
        </p:nvSpPr>
        <p:spPr>
          <a:xfrm>
            <a:off x="10531315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4.39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2" name="Google Shape;512;ge5ae6391cb_0_19"/>
          <p:cNvSpPr txBox="1"/>
          <p:nvPr/>
        </p:nvSpPr>
        <p:spPr>
          <a:xfrm>
            <a:off x="10531314" y="2869350"/>
            <a:ext cx="1089963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4.89 * 10</a:t>
            </a:r>
            <a:r>
              <a:rPr lang="it-IT" baseline="30000" dirty="0"/>
              <a:t>-4</a:t>
            </a:r>
            <a:endParaRPr baseline="30000" dirty="0"/>
          </a:p>
        </p:txBody>
      </p:sp>
      <p:sp>
        <p:nvSpPr>
          <p:cNvPr id="513" name="Google Shape;513;ge5ae6391cb_0_19"/>
          <p:cNvSpPr txBox="1"/>
          <p:nvPr/>
        </p:nvSpPr>
        <p:spPr>
          <a:xfrm>
            <a:off x="7669590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4.79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4" name="Google Shape;514;ge5ae6391cb_0_19"/>
          <p:cNvSpPr txBox="1"/>
          <p:nvPr/>
        </p:nvSpPr>
        <p:spPr>
          <a:xfrm>
            <a:off x="4781203" y="2869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4.64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5" name="Google Shape;515;ge5ae6391cb_0_19"/>
          <p:cNvSpPr txBox="1"/>
          <p:nvPr/>
        </p:nvSpPr>
        <p:spPr>
          <a:xfrm>
            <a:off x="4807865" y="4765250"/>
            <a:ext cx="1075086" cy="400079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4.57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6" name="Google Shape;516;ge5ae6391cb_0_19"/>
          <p:cNvSpPr txBox="1"/>
          <p:nvPr/>
        </p:nvSpPr>
        <p:spPr>
          <a:xfrm>
            <a:off x="1954715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4.56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7" name="Google Shape;517;ge5ae6391cb_0_19"/>
          <p:cNvSpPr txBox="1"/>
          <p:nvPr/>
        </p:nvSpPr>
        <p:spPr>
          <a:xfrm>
            <a:off x="7669590" y="2869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4.81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18" name="Google Shape;518;ge5ae6391cb_0_19"/>
          <p:cNvSpPr txBox="1"/>
          <p:nvPr/>
        </p:nvSpPr>
        <p:spPr>
          <a:xfrm>
            <a:off x="1946165" y="2869350"/>
            <a:ext cx="105645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4.66 * 10</a:t>
            </a:r>
            <a:r>
              <a:rPr lang="it-IT" baseline="30000" dirty="0"/>
              <a:t>-4</a:t>
            </a:r>
            <a:endParaRPr baseline="30000" dirty="0"/>
          </a:p>
        </p:txBody>
      </p:sp>
      <p:pic>
        <p:nvPicPr>
          <p:cNvPr id="519" name="Google Shape;519;ge5ae6391cb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575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ge5ae6391cb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3425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e5ae6391cb_0_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5300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e5ae6391cb_0_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0325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e5ae6391cb_0_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7575" y="516545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e5ae6391cb_0_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93425" y="516545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e5ae6391cb_0_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9275" y="51587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e5ae6391cb_0_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350325" y="5165450"/>
            <a:ext cx="238125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" grpId="0"/>
      <p:bldP spid="501" grpId="0"/>
      <p:bldP spid="502" grpId="0" animBg="1"/>
      <p:bldP spid="503" grpId="0"/>
      <p:bldP spid="504" grpId="0"/>
      <p:bldP spid="505" grpId="0"/>
      <p:bldP spid="506" grpId="0"/>
      <p:bldP spid="507" grpId="0"/>
      <p:bldP spid="508" grpId="0"/>
      <p:bldP spid="509" grpId="0"/>
      <p:bldP spid="510" grpId="0"/>
      <p:bldP spid="511" grpId="0" animBg="1"/>
      <p:bldP spid="512" grpId="0" animBg="1"/>
      <p:bldP spid="513" grpId="0" animBg="1"/>
      <p:bldP spid="514" grpId="0" animBg="1"/>
      <p:bldP spid="515" grpId="0" animBg="1"/>
      <p:bldP spid="516" grpId="0" animBg="1"/>
      <p:bldP spid="517" grpId="0" animBg="1"/>
      <p:bldP spid="5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37000">
              <a:srgbClr val="FFFFFF"/>
            </a:gs>
            <a:gs pos="78000">
              <a:schemeClr val="accent3"/>
            </a:gs>
            <a:gs pos="100000">
              <a:schemeClr val="accent3"/>
            </a:gs>
          </a:gsLst>
          <a:lin ang="16200038" scaled="0"/>
        </a:gra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e2e9731475_0_5"/>
          <p:cNvSpPr/>
          <p:nvPr/>
        </p:nvSpPr>
        <p:spPr>
          <a:xfrm>
            <a:off x="29500" y="48075"/>
            <a:ext cx="5814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4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Dental Radiography</a:t>
            </a:r>
            <a:endParaRPr sz="46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it-IT" sz="3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Editing</a:t>
            </a:r>
            <a:endParaRPr sz="3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e2e9731475_0_5"/>
          <p:cNvSpPr/>
          <p:nvPr/>
        </p:nvSpPr>
        <p:spPr>
          <a:xfrm rot="10800000">
            <a:off x="5623000" y="1121225"/>
            <a:ext cx="1170000" cy="1273800"/>
          </a:xfrm>
          <a:prstGeom prst="bentUpArrow">
            <a:avLst>
              <a:gd name="adj1" fmla="val 25000"/>
              <a:gd name="adj2" fmla="val 25000"/>
              <a:gd name="adj3" fmla="val 27540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e2e9731475_0_5"/>
          <p:cNvSpPr txBox="1"/>
          <p:nvPr/>
        </p:nvSpPr>
        <p:spPr>
          <a:xfrm>
            <a:off x="3629563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1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e2e9731475_0_5"/>
          <p:cNvSpPr txBox="1"/>
          <p:nvPr/>
        </p:nvSpPr>
        <p:spPr>
          <a:xfrm>
            <a:off x="770525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0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e2e9731475_0_5"/>
          <p:cNvSpPr txBox="1"/>
          <p:nvPr/>
        </p:nvSpPr>
        <p:spPr>
          <a:xfrm>
            <a:off x="6541975" y="29523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2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ge2e9731475_0_5"/>
          <p:cNvSpPr txBox="1"/>
          <p:nvPr/>
        </p:nvSpPr>
        <p:spPr>
          <a:xfrm>
            <a:off x="9350325" y="2952300"/>
            <a:ext cx="11934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3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ge2e9731475_0_5"/>
          <p:cNvSpPr txBox="1"/>
          <p:nvPr/>
        </p:nvSpPr>
        <p:spPr>
          <a:xfrm>
            <a:off x="770525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4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e2e9731475_0_5"/>
          <p:cNvSpPr txBox="1"/>
          <p:nvPr/>
        </p:nvSpPr>
        <p:spPr>
          <a:xfrm>
            <a:off x="3593425" y="4848200"/>
            <a:ext cx="11934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5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e2e9731475_0_5"/>
          <p:cNvSpPr txBox="1"/>
          <p:nvPr/>
        </p:nvSpPr>
        <p:spPr>
          <a:xfrm>
            <a:off x="6488650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6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e2e9731475_0_5"/>
          <p:cNvSpPr txBox="1"/>
          <p:nvPr/>
        </p:nvSpPr>
        <p:spPr>
          <a:xfrm>
            <a:off x="9386475" y="4848200"/>
            <a:ext cx="1121100" cy="2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9525" rIns="49525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 7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e2e9731475_0_5"/>
          <p:cNvSpPr txBox="1"/>
          <p:nvPr/>
        </p:nvSpPr>
        <p:spPr>
          <a:xfrm>
            <a:off x="10531315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4.45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3" name="Google Shape;543;ge2e9731475_0_5"/>
          <p:cNvSpPr txBox="1"/>
          <p:nvPr/>
        </p:nvSpPr>
        <p:spPr>
          <a:xfrm>
            <a:off x="10531315" y="2869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7.58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4" name="Google Shape;544;ge2e9731475_0_5"/>
          <p:cNvSpPr txBox="1"/>
          <p:nvPr/>
        </p:nvSpPr>
        <p:spPr>
          <a:xfrm>
            <a:off x="7669590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6.15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5" name="Google Shape;545;ge2e9731475_0_5"/>
          <p:cNvSpPr txBox="1"/>
          <p:nvPr/>
        </p:nvSpPr>
        <p:spPr>
          <a:xfrm>
            <a:off x="4781203" y="2869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7.21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6" name="Google Shape;546;ge2e9731475_0_5"/>
          <p:cNvSpPr txBox="1"/>
          <p:nvPr/>
        </p:nvSpPr>
        <p:spPr>
          <a:xfrm>
            <a:off x="4807865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6.97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7" name="Google Shape;547;ge2e9731475_0_5"/>
          <p:cNvSpPr txBox="1"/>
          <p:nvPr/>
        </p:nvSpPr>
        <p:spPr>
          <a:xfrm>
            <a:off x="1954715" y="47652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7.33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8" name="Google Shape;548;ge2e9731475_0_5"/>
          <p:cNvSpPr txBox="1"/>
          <p:nvPr/>
        </p:nvSpPr>
        <p:spPr>
          <a:xfrm>
            <a:off x="7669590" y="2869350"/>
            <a:ext cx="104790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7.73 * 10</a:t>
            </a:r>
            <a:r>
              <a:rPr lang="it-IT" baseline="30000"/>
              <a:t>-4</a:t>
            </a:r>
            <a:endParaRPr baseline="30000"/>
          </a:p>
        </p:txBody>
      </p:sp>
      <p:sp>
        <p:nvSpPr>
          <p:cNvPr id="549" name="Google Shape;549;ge2e9731475_0_5"/>
          <p:cNvSpPr txBox="1"/>
          <p:nvPr/>
        </p:nvSpPr>
        <p:spPr>
          <a:xfrm>
            <a:off x="1946165" y="2869350"/>
            <a:ext cx="1056450" cy="400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 5.83 * 10</a:t>
            </a:r>
            <a:r>
              <a:rPr lang="it-IT" baseline="30000"/>
              <a:t>-4</a:t>
            </a:r>
            <a:endParaRPr baseline="30000"/>
          </a:p>
        </p:txBody>
      </p:sp>
      <p:pic>
        <p:nvPicPr>
          <p:cNvPr id="550" name="Google Shape;550;ge2e9731475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988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e2e9731475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0716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e2e9731475_0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2429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e2e9731475_0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74166" y="32628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e2e9731475_0_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8988" y="51587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e2e9731475_0_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50713" y="51587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e2e9731475_0_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12438" y="5158700"/>
            <a:ext cx="238125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e2e9731475_0_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274163" y="5158703"/>
            <a:ext cx="2381242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ge2e9731475_0_5"/>
          <p:cNvSpPr txBox="1"/>
          <p:nvPr/>
        </p:nvSpPr>
        <p:spPr>
          <a:xfrm>
            <a:off x="10743900" y="1015413"/>
            <a:ext cx="13506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>
                <a:solidFill>
                  <a:schemeClr val="dk1"/>
                </a:solidFill>
              </a:rPr>
              <a:t>Input</a:t>
            </a:r>
            <a:endParaRPr sz="16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9" name="Google Shape;559;ge2e9731475_0_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04700" y="305888"/>
            <a:ext cx="3648600" cy="193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/>
      <p:bldP spid="533" grpId="0" animBg="1"/>
      <p:bldP spid="534" grpId="0"/>
      <p:bldP spid="535" grpId="0"/>
      <p:bldP spid="536" grpId="0"/>
      <p:bldP spid="537" grpId="0"/>
      <p:bldP spid="538" grpId="0"/>
      <p:bldP spid="539" grpId="0"/>
      <p:bldP spid="540" grpId="0"/>
      <p:bldP spid="541" grpId="0"/>
      <p:bldP spid="542" grpId="0" animBg="1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49" grpId="0" animBg="1"/>
      <p:bldP spid="5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5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Reference paper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838200" y="1865313"/>
            <a:ext cx="10424160" cy="18288"/>
          </a:xfrm>
          <a:custGeom>
            <a:avLst/>
            <a:gdLst/>
            <a:ahLst/>
            <a:cxnLst/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" name="Google Shape;114;p2"/>
          <p:cNvGrpSpPr/>
          <p:nvPr/>
        </p:nvGrpSpPr>
        <p:grpSpPr>
          <a:xfrm>
            <a:off x="843682" y="2231525"/>
            <a:ext cx="10504634" cy="3942000"/>
            <a:chOff x="5482" y="3438"/>
            <a:chExt cx="10504634" cy="3942000"/>
          </a:xfrm>
        </p:grpSpPr>
        <p:sp>
          <p:nvSpPr>
            <p:cNvPr id="115" name="Google Shape;115;p2"/>
            <p:cNvSpPr/>
            <p:nvPr/>
          </p:nvSpPr>
          <p:spPr>
            <a:xfrm>
              <a:off x="5482" y="3438"/>
              <a:ext cx="3645544" cy="1296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653482" y="3438"/>
              <a:ext cx="2349544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32000" rIns="32000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it-IT" sz="240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Goal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482" y="1461438"/>
              <a:ext cx="2916435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"/>
            <p:cNvSpPr txBox="1"/>
            <p:nvPr/>
          </p:nvSpPr>
          <p:spPr>
            <a:xfrm>
              <a:off x="5482" y="1461438"/>
              <a:ext cx="2916435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Generate new realistic natural images.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accent2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High variability.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chemeClr val="accent2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Keep global structure and fine textures of the training image.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435027" y="3438"/>
              <a:ext cx="3645544" cy="1296000"/>
            </a:xfrm>
            <a:prstGeom prst="chevron">
              <a:avLst>
                <a:gd name="adj" fmla="val 50000"/>
              </a:avLst>
            </a:prstGeom>
            <a:solidFill>
              <a:srgbClr val="C47F6E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4083027" y="3438"/>
              <a:ext cx="2349544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32000" rIns="32000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it-IT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Setup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3435027" y="1461438"/>
              <a:ext cx="2916435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3651026" y="1461438"/>
              <a:ext cx="2916435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Pyramid of fully</a:t>
              </a:r>
              <a:endPara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convolutional GANs,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each responsible for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learning the patch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distribution at a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different scale of the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image.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864572" y="3438"/>
              <a:ext cx="3645544" cy="1296000"/>
            </a:xfrm>
            <a:prstGeom prst="chevron">
              <a:avLst>
                <a:gd name="adj" fmla="val 50000"/>
              </a:avLst>
            </a:prstGeom>
            <a:solidFill>
              <a:srgbClr val="A4A4A4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>
              <a:off x="7512572" y="3438"/>
              <a:ext cx="2349544" cy="12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6000" tIns="32000" rIns="32000" bIns="320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it-IT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Applications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864572" y="1461438"/>
              <a:ext cx="2916435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6864572" y="1461438"/>
              <a:ext cx="2916435" cy="248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28600" marR="0" lvl="1" indent="-215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EABAB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Super-resolution</a:t>
              </a:r>
              <a:endPara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AEABAB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Paint-to-image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AEABAB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Harmonization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AEABAB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Editing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15900" algn="l" rtl="0">
                <a:lnSpc>
                  <a:spcPct val="90000"/>
                </a:lnSpc>
                <a:spcBef>
                  <a:spcPts val="360"/>
                </a:spcBef>
                <a:spcAft>
                  <a:spcPts val="0"/>
                </a:spcAft>
                <a:buClr>
                  <a:srgbClr val="AEABAB"/>
                </a:buClr>
                <a:buSzPts val="2200"/>
                <a:buFont typeface="Noto Sans Symbols"/>
                <a:buChar char="▪"/>
              </a:pPr>
              <a:r>
                <a:rPr lang="it-IT" sz="22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Single image animation</a:t>
              </a:r>
              <a:endPara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e5ae6391cb_0_11"/>
          <p:cNvSpPr/>
          <p:nvPr/>
        </p:nvSpPr>
        <p:spPr>
          <a:xfrm>
            <a:off x="180600" y="548575"/>
            <a:ext cx="118308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7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e5ae6391cb_0_11"/>
          <p:cNvSpPr/>
          <p:nvPr/>
        </p:nvSpPr>
        <p:spPr>
          <a:xfrm>
            <a:off x="4450080" y="1722233"/>
            <a:ext cx="3291840" cy="18288"/>
          </a:xfrm>
          <a:custGeom>
            <a:avLst/>
            <a:gdLst/>
            <a:ahLst/>
            <a:cxnLst/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e5ae6391cb_0_11"/>
          <p:cNvSpPr/>
          <p:nvPr/>
        </p:nvSpPr>
        <p:spPr>
          <a:xfrm>
            <a:off x="1537925" y="1943100"/>
            <a:ext cx="9706500" cy="3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508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4400"/>
              <a:buChar char="➢"/>
            </a:pPr>
            <a:r>
              <a:rPr lang="it-IT" sz="4400" dirty="0">
                <a:solidFill>
                  <a:schemeClr val="accent2"/>
                </a:solidFill>
              </a:rPr>
              <a:t>Random samples: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not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satisfactory</a:t>
            </a:r>
            <a:endParaRPr sz="4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4400" dirty="0">
              <a:solidFill>
                <a:schemeClr val="dk1"/>
              </a:solidFill>
            </a:endParaRPr>
          </a:p>
          <a:p>
            <a:pPr marL="457200" marR="0" lvl="0" indent="-5080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4400"/>
              <a:buChar char="➢"/>
            </a:pPr>
            <a:r>
              <a:rPr lang="it-IT" sz="4400" dirty="0" err="1">
                <a:solidFill>
                  <a:schemeClr val="accent2"/>
                </a:solidFill>
              </a:rPr>
              <a:t>Harmonization</a:t>
            </a:r>
            <a:r>
              <a:rPr lang="it-IT" sz="4400" dirty="0">
                <a:solidFill>
                  <a:schemeClr val="accent2"/>
                </a:solidFill>
              </a:rPr>
              <a:t> - Editing:</a:t>
            </a:r>
            <a:r>
              <a:rPr lang="it-IT" sz="4400" dirty="0">
                <a:solidFill>
                  <a:schemeClr val="dk1"/>
                </a:solidFill>
              </a:rPr>
              <a:t> good </a:t>
            </a:r>
            <a:r>
              <a:rPr lang="it-IT" sz="4400" dirty="0" err="1">
                <a:solidFill>
                  <a:schemeClr val="dk1"/>
                </a:solidFill>
              </a:rPr>
              <a:t>results</a:t>
            </a:r>
            <a:r>
              <a:rPr lang="it-IT" sz="4400" dirty="0">
                <a:solidFill>
                  <a:schemeClr val="dk1"/>
                </a:solidFill>
              </a:rPr>
              <a:t>, </a:t>
            </a:r>
            <a:r>
              <a:rPr lang="it-IT" sz="4400" dirty="0" err="1">
                <a:solidFill>
                  <a:schemeClr val="dk1"/>
                </a:solidFill>
              </a:rPr>
              <a:t>but</a:t>
            </a:r>
            <a:r>
              <a:rPr lang="it-IT" sz="4400" dirty="0">
                <a:solidFill>
                  <a:schemeClr val="dk1"/>
                </a:solidFill>
              </a:rPr>
              <a:t> in </a:t>
            </a:r>
            <a:r>
              <a:rPr lang="it-IT" sz="4400" dirty="0" err="1">
                <a:solidFill>
                  <a:schemeClr val="dk1"/>
                </a:solidFill>
              </a:rPr>
              <a:t>most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cases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requires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manual</a:t>
            </a:r>
            <a:r>
              <a:rPr lang="it-IT" sz="4400" dirty="0">
                <a:solidFill>
                  <a:schemeClr val="dk1"/>
                </a:solidFill>
              </a:rPr>
              <a:t> </a:t>
            </a:r>
            <a:r>
              <a:rPr lang="it-IT" sz="4400" dirty="0" err="1">
                <a:solidFill>
                  <a:schemeClr val="dk1"/>
                </a:solidFill>
              </a:rPr>
              <a:t>interventions</a:t>
            </a:r>
            <a:r>
              <a:rPr lang="it-IT" sz="4400" dirty="0">
                <a:solidFill>
                  <a:schemeClr val="dk1"/>
                </a:solidFill>
              </a:rPr>
              <a:t> on the image</a:t>
            </a:r>
            <a:endParaRPr sz="4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" grpId="0"/>
      <p:bldP spid="56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/>
          <p:nvPr/>
        </p:nvSpPr>
        <p:spPr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it-IT" sz="54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Related</a:t>
            </a:r>
            <a:r>
              <a:rPr lang="it-IT" sz="5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works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"/>
          <p:cNvSpPr/>
          <p:nvPr/>
        </p:nvSpPr>
        <p:spPr>
          <a:xfrm>
            <a:off x="572493" y="1681544"/>
            <a:ext cx="10972800" cy="18288"/>
          </a:xfrm>
          <a:custGeom>
            <a:avLst/>
            <a:gdLst/>
            <a:ahLst/>
            <a:cxnLst/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3725"/>
            </a:schemeClr>
          </a:solidFill>
          <a:ln w="44450" cap="rnd" cmpd="sng">
            <a:solidFill>
              <a:schemeClr val="accent2">
                <a:alpha val="73725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3"/>
          <p:cNvGrpSpPr/>
          <p:nvPr/>
        </p:nvGrpSpPr>
        <p:grpSpPr>
          <a:xfrm>
            <a:off x="135854" y="1993040"/>
            <a:ext cx="7456278" cy="4677204"/>
            <a:chOff x="0" y="2261"/>
            <a:chExt cx="7456278" cy="4677204"/>
          </a:xfrm>
        </p:grpSpPr>
        <p:sp>
          <p:nvSpPr>
            <p:cNvPr id="135" name="Google Shape;135;p3"/>
            <p:cNvSpPr/>
            <p:nvPr/>
          </p:nvSpPr>
          <p:spPr>
            <a:xfrm rot="5400000">
              <a:off x="3950054" y="-955862"/>
              <a:ext cx="2155093" cy="469721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D5CB">
                <a:alpha val="88627"/>
              </a:srgbClr>
            </a:solidFill>
            <a:ln w="9525" cap="flat" cmpd="sng">
              <a:solidFill>
                <a:srgbClr val="F7D5CB">
                  <a:alpha val="88627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2678994" y="420401"/>
              <a:ext cx="4592012" cy="1944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71450" marR="0" lvl="1" indent="-1651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Overfit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a deep model on a single training sample 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Wingdings" panose="05000000000000000000" pitchFamily="2" charset="2"/>
                </a:rPr>
                <a:t>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Task-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specific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6510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GAN-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based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model for a single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natural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image by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Shocher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et al. 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Wingdings" panose="05000000000000000000" pitchFamily="2" charset="2"/>
                </a:rPr>
                <a:t>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The generation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conditioned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on the input image and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cannot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be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used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to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draw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random samples.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171450" marR="0" lvl="1" indent="-165100" algn="l" rtl="0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Unconditional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single image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GANs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for texture generation 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Wingdings" panose="05000000000000000000" pitchFamily="2" charset="2"/>
                </a:rPr>
                <a:t>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Cannot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generate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realistic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samples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if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on non-texture images.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0" y="2261"/>
              <a:ext cx="2678993" cy="2780967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130778" y="133039"/>
              <a:ext cx="2417437" cy="2519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51425" rIns="102850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lang="it-IT" sz="2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Single image deep models</a:t>
              </a:r>
              <a:endParaRPr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 rot="5400000">
              <a:off x="4347893" y="1390486"/>
              <a:ext cx="1444752" cy="4772018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0E0E0">
                <a:alpha val="88627"/>
              </a:srgbClr>
            </a:solidFill>
            <a:ln w="9525" cap="flat" cmpd="sng">
              <a:solidFill>
                <a:srgbClr val="E0E0E0">
                  <a:alpha val="88627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 txBox="1"/>
            <p:nvPr/>
          </p:nvSpPr>
          <p:spPr>
            <a:xfrm>
              <a:off x="2684261" y="3124646"/>
              <a:ext cx="4701491" cy="13036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47650" tIns="123825" rIns="247650" bIns="123825" anchor="ctr" anchorCtr="0">
              <a:noAutofit/>
            </a:bodyPr>
            <a:lstStyle/>
            <a:p>
              <a:pPr marL="171450" marR="0" lvl="1" indent="-1651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Char char="•"/>
              </a:pP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GAN-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based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methods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for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many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image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manipulation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tasks 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Wingdings" panose="05000000000000000000" pitchFamily="2" charset="2"/>
                </a:rPr>
                <a:t>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Trained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on class </a:t>
              </a:r>
              <a:r>
                <a:rPr lang="it-IT" sz="1500" b="0" i="0" u="none" strike="noStrike" cap="none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specific</a:t>
              </a:r>
              <a:r>
                <a:rPr lang="it-IT" sz="15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datasets</a:t>
              </a:r>
              <a:endParaRPr sz="15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0" y="2873526"/>
              <a:ext cx="2684260" cy="180593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88159" y="2961685"/>
              <a:ext cx="2507942" cy="1629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2850" tIns="51425" rIns="102850" bIns="514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r>
                <a:rPr lang="it-IT" sz="2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Generative models for image manipulation</a:t>
              </a:r>
              <a:endParaRPr sz="2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" name="Google Shape;143;p3" descr="Immagine che contiene testo, alber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7987" y="2411402"/>
            <a:ext cx="4268136" cy="315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"/>
          <p:cNvSpPr txBox="1"/>
          <p:nvPr/>
        </p:nvSpPr>
        <p:spPr>
          <a:xfrm>
            <a:off x="7903029" y="5570002"/>
            <a:ext cx="3918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t-IT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</a:t>
            </a:r>
            <a:r>
              <a:rPr lang="it-IT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Single image texture generation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/>
          <p:nvPr/>
        </p:nvSpPr>
        <p:spPr>
          <a:xfrm>
            <a:off x="6794214" y="900814"/>
            <a:ext cx="759618" cy="5710965"/>
          </a:xfrm>
          <a:custGeom>
            <a:avLst/>
            <a:gdLst/>
            <a:ahLst/>
            <a:cxnLst/>
            <a:rect l="l" t="t" r="r" b="b"/>
            <a:pathLst>
              <a:path w="414" h="2447" extrusionOk="0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rgbClr val="2F54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"/>
          <p:cNvSpPr/>
          <p:nvPr/>
        </p:nvSpPr>
        <p:spPr>
          <a:xfrm>
            <a:off x="6792875" y="633165"/>
            <a:ext cx="482654" cy="5521414"/>
          </a:xfrm>
          <a:custGeom>
            <a:avLst/>
            <a:gdLst/>
            <a:ahLst/>
            <a:cxnLst/>
            <a:rect l="l" t="t" r="r" b="b"/>
            <a:pathLst>
              <a:path w="209" h="2358" extrusionOk="0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rgbClr val="1F386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4"/>
          <p:cNvSpPr/>
          <p:nvPr/>
        </p:nvSpPr>
        <p:spPr>
          <a:xfrm>
            <a:off x="-1" y="634080"/>
            <a:ext cx="7275530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/>
          <p:nvPr/>
        </p:nvSpPr>
        <p:spPr>
          <a:xfrm>
            <a:off x="489814" y="439210"/>
            <a:ext cx="6149595" cy="119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it-IT" sz="4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Novelty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4" descr="Scan of a human brain in a neurology clinic"/>
          <p:cNvPicPr preferRelativeResize="0"/>
          <p:nvPr/>
        </p:nvPicPr>
        <p:blipFill rotWithShape="1">
          <a:blip r:embed="rId3">
            <a:alphaModFix/>
          </a:blip>
          <a:srcRect l="33847"/>
          <a:stretch/>
        </p:blipFill>
        <p:spPr>
          <a:xfrm>
            <a:off x="7554137" y="1353980"/>
            <a:ext cx="4637558" cy="52577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4"/>
          <p:cNvGrpSpPr/>
          <p:nvPr/>
        </p:nvGrpSpPr>
        <p:grpSpPr>
          <a:xfrm>
            <a:off x="350086" y="1504841"/>
            <a:ext cx="6610603" cy="4029267"/>
            <a:chOff x="0" y="0"/>
            <a:chExt cx="6610603" cy="4029267"/>
          </a:xfrm>
        </p:grpSpPr>
        <p:sp>
          <p:nvSpPr>
            <p:cNvPr id="156" name="Google Shape;156;p4"/>
            <p:cNvSpPr/>
            <p:nvPr/>
          </p:nvSpPr>
          <p:spPr>
            <a:xfrm>
              <a:off x="0" y="0"/>
              <a:ext cx="5619013" cy="1208780"/>
            </a:xfrm>
            <a:prstGeom prst="roundRect">
              <a:avLst>
                <a:gd name="adj" fmla="val 10000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 txBox="1"/>
            <p:nvPr/>
          </p:nvSpPr>
          <p:spPr>
            <a:xfrm>
              <a:off x="35404" y="35404"/>
              <a:ext cx="4314645" cy="1137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Machine learning has shown a great potential in the medical field, since it allowed to achieve fast and very accurate diagnoses of severe disorders.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95795" y="1410243"/>
              <a:ext cx="5619013" cy="1208780"/>
            </a:xfrm>
            <a:prstGeom prst="roundRect">
              <a:avLst>
                <a:gd name="adj" fmla="val 10000"/>
              </a:avLst>
            </a:prstGeom>
            <a:solidFill>
              <a:schemeClr val="accent3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 txBox="1"/>
            <p:nvPr/>
          </p:nvSpPr>
          <p:spPr>
            <a:xfrm>
              <a:off x="531199" y="1445647"/>
              <a:ext cx="4266702" cy="1137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There are not large datasets available, so by training a deep network from scratch we would need to face the problem of overfitting.</a:t>
              </a: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991590" y="2820487"/>
              <a:ext cx="5619013" cy="1208780"/>
            </a:xfrm>
            <a:prstGeom prst="roundRect">
              <a:avLst>
                <a:gd name="adj" fmla="val 10000"/>
              </a:avLst>
            </a:prstGeom>
            <a:solidFill>
              <a:schemeClr val="accent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 txBox="1"/>
            <p:nvPr/>
          </p:nvSpPr>
          <p:spPr>
            <a:xfrm>
              <a:off x="1026994" y="2855891"/>
              <a:ext cx="4266702" cy="11379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rPr lang="it-IT"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Use SinGAN to increase the size of the available datasets, by generating new medical images to be used in several machine learning tasks.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833306" y="916658"/>
              <a:ext cx="785707" cy="785707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F7D5CB">
                <a:alpha val="88627"/>
              </a:srgbClr>
            </a:solidFill>
            <a:ln w="12700" cap="flat" cmpd="sng">
              <a:solidFill>
                <a:srgbClr val="F7D5CB">
                  <a:alpha val="88627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 txBox="1"/>
            <p:nvPr/>
          </p:nvSpPr>
          <p:spPr>
            <a:xfrm>
              <a:off x="5010090" y="916658"/>
              <a:ext cx="432139" cy="591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5329101" y="2318843"/>
              <a:ext cx="785707" cy="785707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E0E0E0">
                <a:alpha val="88627"/>
              </a:srgbClr>
            </a:solidFill>
            <a:ln w="12700" cap="flat" cmpd="sng">
              <a:solidFill>
                <a:srgbClr val="E0E0E0">
                  <a:alpha val="88627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 txBox="1"/>
            <p:nvPr/>
          </p:nvSpPr>
          <p:spPr>
            <a:xfrm>
              <a:off x="5505885" y="2318843"/>
              <a:ext cx="432139" cy="5912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4450" tIns="44450" rIns="44450" bIns="444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Arial"/>
                <a:buNone/>
              </a:pPr>
              <a:endParaRPr sz="3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638881" y="-76200"/>
            <a:ext cx="10909500" cy="13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SinGAN’s 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450080" y="1154758"/>
            <a:ext cx="3291840" cy="18288"/>
          </a:xfrm>
          <a:custGeom>
            <a:avLst/>
            <a:gdLst/>
            <a:ahLst/>
            <a:cxnLst/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1386017"/>
            <a:ext cx="7720800" cy="362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 descr="Immagine che contiene testo, orologi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39805" y="5199535"/>
            <a:ext cx="4452259" cy="165846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/>
          <p:nvPr/>
        </p:nvSpPr>
        <p:spPr>
          <a:xfrm>
            <a:off x="9043052" y="2350689"/>
            <a:ext cx="30363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it-IT" sz="4100" b="1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Multi-scale </a:t>
            </a:r>
            <a:endParaRPr sz="900" b="0" i="0" u="none" strike="noStrike" cap="non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it-IT" sz="4100" b="1" i="0" u="none" strike="noStrike" cap="none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endParaRPr sz="900" b="0" i="0" u="none" strike="noStrike" cap="none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-457275" y="5720423"/>
            <a:ext cx="7143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it-IT" sz="4100" b="1" i="0" u="none" strike="noStrike" cap="none" dirty="0">
                <a:solidFill>
                  <a:srgbClr val="E69138"/>
                </a:solidFill>
                <a:latin typeface="Arial"/>
                <a:ea typeface="Arial"/>
                <a:cs typeface="Arial"/>
                <a:sym typeface="Arial"/>
              </a:rPr>
              <a:t>Single scale generation</a:t>
            </a:r>
            <a:endParaRPr sz="900" b="0" i="0" u="none" strike="noStrike" cap="none" dirty="0">
              <a:solidFill>
                <a:srgbClr val="E691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"/>
          <p:cNvSpPr/>
          <p:nvPr/>
        </p:nvSpPr>
        <p:spPr>
          <a:xfrm rot="10800000">
            <a:off x="8173716" y="2934574"/>
            <a:ext cx="721200" cy="47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"/>
          <p:cNvSpPr/>
          <p:nvPr/>
        </p:nvSpPr>
        <p:spPr>
          <a:xfrm>
            <a:off x="6166105" y="5930537"/>
            <a:ext cx="721200" cy="47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175" grpId="0"/>
      <p:bldP spid="176" grpId="0"/>
      <p:bldP spid="177" grpId="0" animBg="1"/>
      <p:bldP spid="1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/>
          <p:nvPr/>
        </p:nvSpPr>
        <p:spPr>
          <a:xfrm>
            <a:off x="180600" y="319975"/>
            <a:ext cx="11830800" cy="1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500" b="1">
                <a:solidFill>
                  <a:schemeClr val="dk1"/>
                </a:solidFill>
              </a:rPr>
              <a:t>Losses in SINGAN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4450080" y="1417433"/>
            <a:ext cx="3291840" cy="18288"/>
          </a:xfrm>
          <a:custGeom>
            <a:avLst/>
            <a:gdLst/>
            <a:ahLst/>
            <a:cxnLst/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385775" y="371475"/>
            <a:ext cx="13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0387D0-467A-4C4C-9EA6-688E6EB134BB}"/>
                  </a:ext>
                </a:extLst>
              </p:cNvPr>
              <p:cNvSpPr txBox="1"/>
              <p:nvPr/>
            </p:nvSpPr>
            <p:spPr>
              <a:xfrm>
                <a:off x="4740427" y="2445517"/>
                <a:ext cx="2702406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it-IT" sz="3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it-IT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sz="3000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120387D0-467A-4C4C-9EA6-688E6EB1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0427" y="2445517"/>
                <a:ext cx="2702406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06F8AA-0700-4863-8B33-8418D4111673}"/>
              </a:ext>
            </a:extLst>
          </p:cNvPr>
          <p:cNvSpPr txBox="1"/>
          <p:nvPr/>
        </p:nvSpPr>
        <p:spPr>
          <a:xfrm>
            <a:off x="1706618" y="1666475"/>
            <a:ext cx="4884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4200" dirty="0">
                <a:solidFill>
                  <a:schemeClr val="accent2"/>
                </a:solidFill>
              </a:rPr>
              <a:t>Generator loss</a:t>
            </a:r>
            <a:endParaRPr lang="it-IT" sz="42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D81F53-8562-4259-8490-D00DC154E9A9}"/>
              </a:ext>
            </a:extLst>
          </p:cNvPr>
          <p:cNvSpPr txBox="1"/>
          <p:nvPr/>
        </p:nvSpPr>
        <p:spPr>
          <a:xfrm>
            <a:off x="1706617" y="3079521"/>
            <a:ext cx="4884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4200" dirty="0">
                <a:solidFill>
                  <a:schemeClr val="accent2"/>
                </a:solidFill>
              </a:rPr>
              <a:t>Discriminator loss</a:t>
            </a:r>
            <a:endParaRPr lang="it-IT" sz="42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6C45511-60F1-4D27-83E4-B833FC3C3C2E}"/>
                  </a:ext>
                </a:extLst>
              </p:cNvPr>
              <p:cNvSpPr txBox="1"/>
              <p:nvPr/>
            </p:nvSpPr>
            <p:spPr>
              <a:xfrm>
                <a:off x="2736503" y="3903986"/>
                <a:ext cx="671025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it-IT" sz="3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it-IT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it-IT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it-IT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∇</m:t>
                                          </m:r>
                                        </m:e>
                                        <m:sub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sz="3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3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sub>
                                      </m:sSub>
                                      <m:r>
                                        <a:rPr lang="it-IT" sz="3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it-IT" sz="3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sz="3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it-IT" sz="3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it-IT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it-IT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30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6C45511-60F1-4D27-83E4-B833FC3C3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503" y="3903986"/>
                <a:ext cx="671025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A67EF3-71DB-4263-AC3E-3804D9369589}"/>
              </a:ext>
            </a:extLst>
          </p:cNvPr>
          <p:cNvSpPr txBox="1"/>
          <p:nvPr/>
        </p:nvSpPr>
        <p:spPr>
          <a:xfrm>
            <a:off x="1706617" y="4565241"/>
            <a:ext cx="5480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it-IT" sz="4200" dirty="0" err="1">
                <a:solidFill>
                  <a:schemeClr val="accent2"/>
                </a:solidFill>
              </a:rPr>
              <a:t>Reconstruction</a:t>
            </a:r>
            <a:r>
              <a:rPr lang="it-IT" sz="4200" dirty="0">
                <a:solidFill>
                  <a:schemeClr val="accent2"/>
                </a:solidFill>
              </a:rPr>
              <a:t> loss</a:t>
            </a:r>
            <a:endParaRPr lang="it-IT" sz="42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EE3FC7-5176-4700-BCB2-10D517680610}"/>
                  </a:ext>
                </a:extLst>
              </p:cNvPr>
              <p:cNvSpPr txBox="1"/>
              <p:nvPr/>
            </p:nvSpPr>
            <p:spPr>
              <a:xfrm>
                <a:off x="4885530" y="5488105"/>
                <a:ext cx="2412199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it-IT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it-IT" sz="3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3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it-IT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3000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18EE3FC7-5176-4700-BCB2-10D517680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530" y="5488105"/>
                <a:ext cx="241219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E3CAB583-1F2D-47FA-9813-A68080030971}"/>
              </a:ext>
            </a:extLst>
          </p:cNvPr>
          <p:cNvSpPr/>
          <p:nvPr/>
        </p:nvSpPr>
        <p:spPr>
          <a:xfrm>
            <a:off x="8156884" y="4795935"/>
            <a:ext cx="3805724" cy="183444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DA270A1-A11F-4606-B0FC-6C4572E2D3F2}"/>
                  </a:ext>
                </a:extLst>
              </p:cNvPr>
              <p:cNvSpPr txBox="1"/>
              <p:nvPr/>
            </p:nvSpPr>
            <p:spPr>
              <a:xfrm>
                <a:off x="8156884" y="5090902"/>
                <a:ext cx="3805724" cy="12445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𝑟𝑒𝑎𝑙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it-IT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𝑓𝑎𝑘𝑒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𝑖𝑚𝑎𝑔𝑒</m:t>
                      </m:r>
                    </m:oMath>
                  </m:oMathPara>
                </a14:m>
                <a:endParaRPr lang="it-IT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acc>
                        <m:accPr>
                          <m:chr m:val="̃"/>
                          <m:ctrlP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it-IT" sz="2400" b="0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DA270A1-A11F-4606-B0FC-6C4572E2D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884" y="5090902"/>
                <a:ext cx="3805724" cy="1244508"/>
              </a:xfrm>
              <a:prstGeom prst="rect">
                <a:avLst/>
              </a:prstGeom>
              <a:blipFill>
                <a:blip r:embed="rId6"/>
                <a:stretch>
                  <a:fillRect b="-34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  <p:bldP spid="2" grpId="0"/>
      <p:bldP spid="3" grpId="0"/>
      <p:bldP spid="9" grpId="0"/>
      <p:bldP spid="10" grpId="0"/>
      <p:bldP spid="11" grpId="0"/>
      <p:bldP spid="12" grpId="0"/>
      <p:bldP spid="4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"/>
          <p:cNvSpPr/>
          <p:nvPr/>
        </p:nvSpPr>
        <p:spPr>
          <a:xfrm>
            <a:off x="0" y="-120612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344000" y="256775"/>
            <a:ext cx="4119000" cy="30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Replicating paper’s 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endParaRPr sz="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/>
          <p:nvPr/>
        </p:nvSpPr>
        <p:spPr>
          <a:xfrm>
            <a:off x="344000" y="4920500"/>
            <a:ext cx="39285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</a:pPr>
            <a:r>
              <a:rPr lang="it-IT" sz="3900">
                <a:solidFill>
                  <a:schemeClr val="dk1"/>
                </a:solidFill>
              </a:rPr>
              <a:t>Baloons in a landscape</a:t>
            </a:r>
            <a:endParaRPr/>
          </a:p>
        </p:txBody>
      </p:sp>
      <p:sp>
        <p:nvSpPr>
          <p:cNvPr id="195" name="Google Shape;195;p6"/>
          <p:cNvSpPr/>
          <p:nvPr/>
        </p:nvSpPr>
        <p:spPr>
          <a:xfrm rot="10800000" flipH="1">
            <a:off x="386900" y="4767053"/>
            <a:ext cx="4418791" cy="39685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/>
          <p:nvPr/>
        </p:nvSpPr>
        <p:spPr>
          <a:xfrm>
            <a:off x="358000" y="3400163"/>
            <a:ext cx="44766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3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 sz="5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5183388" y="97425"/>
            <a:ext cx="182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Training image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7973292" y="97425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6"/>
          <p:cNvSpPr txBox="1"/>
          <p:nvPr/>
        </p:nvSpPr>
        <p:spPr>
          <a:xfrm>
            <a:off x="10415392" y="97425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1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8154330" y="23534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3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10415405" y="46499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7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6"/>
          <p:cNvSpPr txBox="1"/>
          <p:nvPr/>
        </p:nvSpPr>
        <p:spPr>
          <a:xfrm>
            <a:off x="5572055" y="23534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2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6"/>
          <p:cNvSpPr txBox="1"/>
          <p:nvPr/>
        </p:nvSpPr>
        <p:spPr>
          <a:xfrm>
            <a:off x="10415392" y="2371488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4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6"/>
          <p:cNvSpPr txBox="1"/>
          <p:nvPr/>
        </p:nvSpPr>
        <p:spPr>
          <a:xfrm>
            <a:off x="8154330" y="46499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6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6"/>
          <p:cNvSpPr txBox="1"/>
          <p:nvPr/>
        </p:nvSpPr>
        <p:spPr>
          <a:xfrm>
            <a:off x="5572055" y="4649950"/>
            <a:ext cx="104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150" rIns="57150" bIns="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it-IT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Scale </a:t>
            </a:r>
            <a:r>
              <a:rPr lang="it-IT" sz="1700">
                <a:solidFill>
                  <a:schemeClr val="dk1"/>
                </a:solidFill>
              </a:rPr>
              <a:t>5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767" y="448826"/>
            <a:ext cx="2218933" cy="16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8699" y="452058"/>
            <a:ext cx="2165075" cy="162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80775" y="452054"/>
            <a:ext cx="2165075" cy="1628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5850" y="2720184"/>
            <a:ext cx="2165075" cy="1628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5975" y="2739856"/>
            <a:ext cx="2165075" cy="1628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78150" y="2739859"/>
            <a:ext cx="2165075" cy="162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89500" y="4993761"/>
            <a:ext cx="2213025" cy="1664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38700" y="5027650"/>
            <a:ext cx="2165075" cy="16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880775" y="5027650"/>
            <a:ext cx="2165075" cy="1628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  <p:bldP spid="194" grpId="0"/>
      <p:bldP spid="196" grpId="0"/>
      <p:bldP spid="197" grpId="0"/>
      <p:bldP spid="198" grpId="0"/>
      <p:bldP spid="199" grpId="0"/>
      <p:bldP spid="200" grpId="0"/>
      <p:bldP spid="201" grpId="0"/>
      <p:bldP spid="202" grpId="0"/>
      <p:bldP spid="203" grpId="0"/>
      <p:bldP spid="204" grpId="0"/>
      <p:bldP spid="2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7"/>
          <p:cNvGrpSpPr/>
          <p:nvPr/>
        </p:nvGrpSpPr>
        <p:grpSpPr>
          <a:xfrm>
            <a:off x="5944188" y="-27775"/>
            <a:ext cx="5861434" cy="6824721"/>
            <a:chOff x="1152732" y="61052"/>
            <a:chExt cx="5861434" cy="6824721"/>
          </a:xfrm>
        </p:grpSpPr>
        <p:sp>
          <p:nvSpPr>
            <p:cNvPr id="220" name="Google Shape;220;p7"/>
            <p:cNvSpPr/>
            <p:nvPr/>
          </p:nvSpPr>
          <p:spPr>
            <a:xfrm>
              <a:off x="1152732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 txBox="1"/>
            <p:nvPr/>
          </p:nvSpPr>
          <p:spPr>
            <a:xfrm>
              <a:off x="1152732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 image</a:t>
              </a:r>
              <a:endPara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1152732" y="389094"/>
              <a:ext cx="1825186" cy="1825186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3170856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7"/>
            <p:cNvSpPr txBox="1"/>
            <p:nvPr/>
          </p:nvSpPr>
          <p:spPr>
            <a:xfrm>
              <a:off x="3170856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0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191755" y="378635"/>
              <a:ext cx="1825186" cy="1825186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5188980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 txBox="1"/>
            <p:nvPr/>
          </p:nvSpPr>
          <p:spPr>
            <a:xfrm>
              <a:off x="5188980" y="61052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1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5188980" y="389094"/>
              <a:ext cx="1825186" cy="1825186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1152732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 txBox="1"/>
            <p:nvPr/>
          </p:nvSpPr>
          <p:spPr>
            <a:xfrm>
              <a:off x="1152732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2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1152732" y="2724841"/>
              <a:ext cx="1825186" cy="182518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3170856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7"/>
            <p:cNvSpPr txBox="1"/>
            <p:nvPr/>
          </p:nvSpPr>
          <p:spPr>
            <a:xfrm>
              <a:off x="3170856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3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3170856" y="2724841"/>
              <a:ext cx="1825186" cy="1825186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5188980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7"/>
            <p:cNvSpPr txBox="1"/>
            <p:nvPr/>
          </p:nvSpPr>
          <p:spPr>
            <a:xfrm>
              <a:off x="5188980" y="2396799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4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5188980" y="2724841"/>
              <a:ext cx="1825186" cy="182518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1152732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7"/>
            <p:cNvSpPr txBox="1"/>
            <p:nvPr/>
          </p:nvSpPr>
          <p:spPr>
            <a:xfrm>
              <a:off x="1152732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5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1152732" y="5060587"/>
              <a:ext cx="1825186" cy="1825186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3170856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7"/>
            <p:cNvSpPr txBox="1"/>
            <p:nvPr/>
          </p:nvSpPr>
          <p:spPr>
            <a:xfrm>
              <a:off x="3170856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6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3170856" y="5060587"/>
              <a:ext cx="1825186" cy="182518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5188980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7"/>
            <p:cNvSpPr txBox="1"/>
            <p:nvPr/>
          </p:nvSpPr>
          <p:spPr>
            <a:xfrm>
              <a:off x="5188980" y="4732546"/>
              <a:ext cx="1825186" cy="273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57150" rIns="57150" bIns="0" anchor="b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Arial"/>
                <a:buNone/>
              </a:pPr>
              <a:r>
                <a:rPr lang="it-IT" sz="16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Scale 7</a:t>
              </a: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5188980" y="5060587"/>
              <a:ext cx="1825186" cy="1825186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l="-24991" r="-24991"/>
              </a:stretch>
            </a:blip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7"/>
          <p:cNvSpPr/>
          <p:nvPr/>
        </p:nvSpPr>
        <p:spPr>
          <a:xfrm>
            <a:off x="515450" y="5105100"/>
            <a:ext cx="39285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4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Flying </a:t>
            </a:r>
            <a:r>
              <a:rPr lang="it-IT" sz="4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birds</a:t>
            </a:r>
            <a:r>
              <a:rPr lang="it-IT" sz="4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lang="it-IT" sz="4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sky</a:t>
            </a:r>
            <a:endParaRPr sz="5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449100" y="81450"/>
            <a:ext cx="4200300" cy="3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Further example </a:t>
            </a:r>
            <a:endParaRPr sz="5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5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 natural images:</a:t>
            </a:r>
            <a:endParaRPr sz="5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420200" y="3851788"/>
            <a:ext cx="4476600" cy="835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it-IT" sz="4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Sample</a:t>
            </a:r>
            <a:endParaRPr sz="5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"/>
          <p:cNvSpPr/>
          <p:nvPr/>
        </p:nvSpPr>
        <p:spPr>
          <a:xfrm rot="10800000" flipH="1">
            <a:off x="449100" y="4991353"/>
            <a:ext cx="4418791" cy="39685"/>
          </a:xfrm>
          <a:custGeom>
            <a:avLst/>
            <a:gdLst/>
            <a:ahLst/>
            <a:cxnLst/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248" grpId="0"/>
      <p:bldP spid="2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8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3457500" cy="6858000"/>
          </a:xfrm>
          <a:prstGeom prst="rect">
            <a:avLst/>
          </a:prstGeom>
          <a:solidFill>
            <a:srgbClr val="F6B26B"/>
          </a:solidFill>
          <a:ln w="9525" cap="flat" cmpd="sng">
            <a:solidFill>
              <a:srgbClr val="ED7D3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t-IT" sz="4600" b="1" dirty="0" err="1"/>
              <a:t>Changes</a:t>
            </a:r>
            <a:r>
              <a:rPr lang="it-IT" sz="4600" b="1" dirty="0"/>
              <a:t> to the </a:t>
            </a:r>
            <a:r>
              <a:rPr lang="it-IT" sz="4600" b="1" dirty="0" err="1"/>
              <a:t>original</a:t>
            </a:r>
            <a:r>
              <a:rPr lang="it-IT" sz="4600" b="1" dirty="0"/>
              <a:t> network</a:t>
            </a:r>
            <a:endParaRPr dirty="0"/>
          </a:p>
        </p:txBody>
      </p:sp>
      <p:grpSp>
        <p:nvGrpSpPr>
          <p:cNvPr id="257" name="Google Shape;257;p28"/>
          <p:cNvGrpSpPr/>
          <p:nvPr/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58" name="Google Shape;258;p28"/>
            <p:cNvCxnSpPr/>
            <p:nvPr/>
          </p:nvCxnSpPr>
          <p:spPr>
            <a:xfrm rot="10800000">
              <a:off x="329184" y="5777809"/>
              <a:ext cx="521208" cy="0"/>
            </a:xfrm>
            <a:prstGeom prst="straightConnector1">
              <a:avLst/>
            </a:prstGeom>
            <a:noFill/>
            <a:ln w="1524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9" name="Google Shape;259;p28"/>
            <p:cNvSpPr/>
            <p:nvPr/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28"/>
          <p:cNvSpPr/>
          <p:nvPr/>
        </p:nvSpPr>
        <p:spPr>
          <a:xfrm>
            <a:off x="3719137" y="628649"/>
            <a:ext cx="7802700" cy="5713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6396" y="1233982"/>
            <a:ext cx="3383280" cy="3281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8859" y="1433354"/>
            <a:ext cx="3383280" cy="323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8"/>
          <p:cNvSpPr txBox="1"/>
          <p:nvPr/>
        </p:nvSpPr>
        <p:spPr>
          <a:xfrm>
            <a:off x="4144053" y="5070013"/>
            <a:ext cx="3361837" cy="1164099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BN, we consider one feature map over all the training sample.</a:t>
            </a:r>
            <a:endParaRPr/>
          </a:p>
        </p:txBody>
      </p:sp>
      <p:sp>
        <p:nvSpPr>
          <p:cNvPr id="264" name="Google Shape;264;p28"/>
          <p:cNvSpPr txBox="1"/>
          <p:nvPr/>
        </p:nvSpPr>
        <p:spPr>
          <a:xfrm>
            <a:off x="7828859" y="5073170"/>
            <a:ext cx="3383280" cy="1160942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IN, we consider one training sample and feature map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8"/>
          <p:cNvSpPr/>
          <p:nvPr/>
        </p:nvSpPr>
        <p:spPr>
          <a:xfrm>
            <a:off x="3853877" y="799397"/>
            <a:ext cx="7291598" cy="46162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2400"/>
              <a:buFont typeface="Arial"/>
              <a:buChar char="➢"/>
            </a:pPr>
            <a:r>
              <a:rPr lang="it-IT" sz="2400" b="1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Batch </a:t>
            </a:r>
            <a:r>
              <a:rPr lang="it-IT" sz="2400" b="1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r>
              <a:rPr lang="it-IT" sz="2400" b="1" dirty="0">
                <a:solidFill>
                  <a:srgbClr val="ED7D31"/>
                </a:solidFill>
                <a:sym typeface="Wingdings" panose="05000000000000000000" pitchFamily="2" charset="2"/>
              </a:rPr>
              <a:t></a:t>
            </a:r>
            <a:r>
              <a:rPr lang="it-IT" sz="2400" b="1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1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Instance</a:t>
            </a:r>
            <a:r>
              <a:rPr lang="it-IT" sz="2400" b="1" i="0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400" b="1" i="0" u="none" strike="noStrike" cap="none" dirty="0" err="1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normalization</a:t>
            </a:r>
            <a:endParaRPr sz="2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63" grpId="0" animBg="1"/>
      <p:bldP spid="264" grpId="0" animBg="1"/>
      <p:bldP spid="265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900</Words>
  <Application>Microsoft Office PowerPoint</Application>
  <PresentationFormat>Widescreen</PresentationFormat>
  <Paragraphs>275</Paragraphs>
  <Slides>20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Noto Sans Symbols</vt:lpstr>
      <vt:lpstr>Wingdings</vt:lpstr>
      <vt:lpstr>Tema di Office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Changes to the original network</vt:lpstr>
      <vt:lpstr>Changes to the original network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Michela Proietti</dc:creator>
  <cp:lastModifiedBy>Michela Proietti</cp:lastModifiedBy>
  <cp:revision>1</cp:revision>
  <dcterms:created xsi:type="dcterms:W3CDTF">2021-07-12T14:06:57Z</dcterms:created>
  <dcterms:modified xsi:type="dcterms:W3CDTF">2021-07-22T14:56:15Z</dcterms:modified>
</cp:coreProperties>
</file>